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7"/>
  </p:notesMasterIdLst>
  <p:sldIdLst>
    <p:sldId id="256" r:id="rId3"/>
    <p:sldId id="257" r:id="rId4"/>
    <p:sldId id="258" r:id="rId5"/>
    <p:sldId id="259" r:id="rId6"/>
    <p:sldId id="296" r:id="rId7"/>
    <p:sldId id="297" r:id="rId8"/>
    <p:sldId id="298" r:id="rId9"/>
    <p:sldId id="263" r:id="rId10"/>
    <p:sldId id="300" r:id="rId11"/>
    <p:sldId id="301" r:id="rId12"/>
    <p:sldId id="302" r:id="rId13"/>
    <p:sldId id="303" r:id="rId14"/>
    <p:sldId id="304" r:id="rId15"/>
    <p:sldId id="305" r:id="rId16"/>
    <p:sldId id="269" r:id="rId17"/>
    <p:sldId id="270" r:id="rId18"/>
    <p:sldId id="271" r:id="rId19"/>
    <p:sldId id="272" r:id="rId20"/>
    <p:sldId id="275" r:id="rId21"/>
    <p:sldId id="306" r:id="rId22"/>
    <p:sldId id="309" r:id="rId23"/>
    <p:sldId id="307" r:id="rId24"/>
    <p:sldId id="308" r:id="rId25"/>
    <p:sldId id="310" r:id="rId26"/>
    <p:sldId id="283" r:id="rId27"/>
    <p:sldId id="314" r:id="rId28"/>
    <p:sldId id="284" r:id="rId29"/>
    <p:sldId id="313" r:id="rId30"/>
    <p:sldId id="285" r:id="rId31"/>
    <p:sldId id="288" r:id="rId32"/>
    <p:sldId id="311" r:id="rId33"/>
    <p:sldId id="289" r:id="rId34"/>
    <p:sldId id="312" r:id="rId35"/>
    <p:sldId id="295" r:id="rId36"/>
  </p:sldIdLst>
  <p:sldSz cx="9144000" cy="6858000" type="screen4x3"/>
  <p:notesSz cx="7104063" cy="10234613"/>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Helvetica Neue" panose="020B0604020202020204" charset="0"/>
      <p:regular r:id="rId44"/>
      <p:bold r:id="rId45"/>
      <p:italic r:id="rId46"/>
      <p:boldItalic r:id="rId47"/>
    </p:embeddedFont>
    <p:embeddedFont>
      <p:font typeface="Helvetica Neue Light" panose="020B0604020202020204" charset="0"/>
      <p:regular r:id="rId48"/>
      <p:bold r:id="rId49"/>
      <p:italic r:id="rId50"/>
      <p:boldItalic r:id="rId51"/>
    </p:embeddedFont>
    <p:embeddedFont>
      <p:font typeface="Martel Sans Black" panose="020B0604020202020204" charset="0"/>
      <p:bold r:id="rId52"/>
    </p:embeddedFont>
    <p:embeddedFont>
      <p:font typeface="Trebuchet MS" panose="020B0603020202020204" pitchFamily="34"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EchcM1QXdvIAH1sRmqRj1zn+b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41128-2976-4356-B662-A6FA733964AE}">
  <a:tblStyle styleId="{F4E41128-2976-4356-B662-A6FA733964A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3" autoAdjust="0"/>
  </p:normalViewPr>
  <p:slideViewPr>
    <p:cSldViewPr snapToGrid="0">
      <p:cViewPr varScale="1">
        <p:scale>
          <a:sx n="56" d="100"/>
          <a:sy n="56" d="100"/>
        </p:scale>
        <p:origin x="15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3925" y="909638"/>
            <a:ext cx="5983288" cy="4486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83125" y="5684240"/>
            <a:ext cx="6264628" cy="5384857"/>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398390" cy="59795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432488" y="0"/>
            <a:ext cx="3398390" cy="597959"/>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000000"/>
              </a:buClr>
              <a:buSzPts val="1400"/>
              <a:buFont typeface="Times New Roman"/>
              <a:buNone/>
              <a:defRPr sz="15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1368882"/>
            <a:ext cx="3398390" cy="59795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00000"/>
              </a:buClr>
              <a:buSzPts val="1400"/>
              <a:buFont typeface="Times New Roman"/>
              <a:buNone/>
              <a:defRPr sz="15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432488" y="11368882"/>
            <a:ext cx="3398390" cy="597959"/>
          </a:xfrm>
          <a:prstGeom prst="rect">
            <a:avLst/>
          </a:prstGeom>
          <a:noFill/>
          <a:ln>
            <a:noFill/>
          </a:ln>
        </p:spPr>
        <p:txBody>
          <a:bodyPr spcFirstLastPara="1" wrap="square" lIns="0" tIns="0" rIns="0" bIns="0" anchor="b" anchorCtr="0">
            <a:noAutofit/>
          </a:bodyPr>
          <a:lstStyle/>
          <a:p>
            <a:pPr algn="r">
              <a:buSzPts val="1400"/>
            </a:pPr>
            <a:fld id="{00000000-1234-1234-1234-123412341234}" type="slidenum">
              <a:rPr lang="fr-FR" sz="1500" smtClean="0">
                <a:latin typeface="Times New Roman"/>
                <a:ea typeface="Times New Roman"/>
                <a:cs typeface="Times New Roman"/>
                <a:sym typeface="Times New Roman"/>
              </a:rPr>
              <a:pPr algn="r">
                <a:buSzPts val="1400"/>
              </a:pPr>
              <a:t>‹N°›</a:t>
            </a:fld>
            <a:endParaRPr lang="fr-FR" sz="1500">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interest.fr/apelnationale/" TargetMode="External"/><Relationship Id="rId5" Type="http://schemas.openxmlformats.org/officeDocument/2006/relationships/hyperlink" Target="https://twitter.com/Apelnationale" TargetMode="External"/><Relationship Id="rId4" Type="http://schemas.openxmlformats.org/officeDocument/2006/relationships/hyperlink" Target="https://www.facebook.com/pg/Apelnational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Clr>
                <a:schemeClr val="dk1"/>
              </a:buClr>
              <a:buSzPts val="2000"/>
            </a:pPr>
            <a:endParaRPr sz="2200" dirty="0">
              <a:solidFill>
                <a:srgbClr val="000000"/>
              </a:solidFill>
            </a:endParaRPr>
          </a:p>
        </p:txBody>
      </p:sp>
      <p:sp>
        <p:nvSpPr>
          <p:cNvPr id="198" name="Google Shape;198;p1: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1</a:t>
            </a:fld>
            <a:endParaRPr sz="1300">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algn="l"/>
            <a:r>
              <a:rPr lang="fr-FR" sz="1300" dirty="0">
                <a:solidFill>
                  <a:schemeClr val="tx1"/>
                </a:solidFill>
                <a:latin typeface="Helvetica 45 Light"/>
                <a:cs typeface="Helvetica 45 Light"/>
              </a:rPr>
              <a:t>Le service </a:t>
            </a:r>
            <a:r>
              <a:rPr lang="fr-FR" sz="1300" b="1" dirty="0">
                <a:solidFill>
                  <a:schemeClr val="tx1"/>
                </a:solidFill>
                <a:latin typeface="Helvetica 45 Light"/>
                <a:cs typeface="Helvetica 45 Light"/>
              </a:rPr>
              <a:t>Information et conseil aux familles</a:t>
            </a:r>
            <a:r>
              <a:rPr lang="fr-FR" sz="1300" dirty="0">
                <a:solidFill>
                  <a:schemeClr val="tx1"/>
                </a:solidFill>
                <a:latin typeface="Helvetica 45 Light"/>
                <a:cs typeface="Helvetica 45 Light"/>
              </a:rPr>
              <a:t> œuvre dans les domaines :</a:t>
            </a:r>
          </a:p>
          <a:p>
            <a:pPr marL="371532" indent="-371532">
              <a:buFontTx/>
              <a:buChar char="-"/>
            </a:pPr>
            <a:r>
              <a:rPr lang="fr-FR" sz="1300" dirty="0">
                <a:solidFill>
                  <a:schemeClr val="tx1"/>
                </a:solidFill>
                <a:latin typeface="Helvetica 45 Light"/>
                <a:cs typeface="Helvetica 45 Light"/>
              </a:rPr>
              <a:t>de l’</a:t>
            </a:r>
            <a:r>
              <a:rPr lang="fr-FR" sz="1300" b="1" dirty="0">
                <a:solidFill>
                  <a:schemeClr val="tx1"/>
                </a:solidFill>
                <a:latin typeface="Helvetica 45 Light"/>
                <a:cs typeface="Helvetica 45 Light"/>
              </a:rPr>
              <a:t>orientation</a:t>
            </a:r>
            <a:r>
              <a:rPr lang="fr-FR" sz="1300" dirty="0">
                <a:solidFill>
                  <a:schemeClr val="tx1"/>
                </a:solidFill>
                <a:latin typeface="Helvetica 45 Light"/>
                <a:cs typeface="Helvetica 45 Light"/>
              </a:rPr>
              <a:t> et du </a:t>
            </a:r>
            <a:r>
              <a:rPr lang="fr-FR" sz="1300" b="1" dirty="0">
                <a:solidFill>
                  <a:schemeClr val="tx1"/>
                </a:solidFill>
                <a:latin typeface="Helvetica 45 Light"/>
                <a:cs typeface="Helvetica 45 Light"/>
              </a:rPr>
              <a:t>rapprochement entre école et monde professionnel ;</a:t>
            </a:r>
          </a:p>
          <a:p>
            <a:pPr marL="371532" indent="-371532">
              <a:buFontTx/>
              <a:buChar char="-"/>
            </a:pPr>
            <a:r>
              <a:rPr lang="fr-FR" sz="1300" dirty="0">
                <a:solidFill>
                  <a:schemeClr val="tx1"/>
                </a:solidFill>
                <a:latin typeface="Helvetica 45 Light"/>
                <a:cs typeface="Helvetica 45 Light"/>
              </a:rPr>
              <a:t>de l’</a:t>
            </a:r>
            <a:r>
              <a:rPr lang="fr-FR" sz="1300" b="1" dirty="0">
                <a:solidFill>
                  <a:schemeClr val="tx1"/>
                </a:solidFill>
                <a:latin typeface="Helvetica 45 Light"/>
                <a:cs typeface="Helvetica 45 Light"/>
              </a:rPr>
              <a:t>école inclusive ;</a:t>
            </a:r>
          </a:p>
          <a:p>
            <a:pPr marL="371532" indent="-371532">
              <a:buFontTx/>
              <a:buChar char="-"/>
            </a:pPr>
            <a:r>
              <a:rPr lang="fr-FR" sz="1300" dirty="0">
                <a:solidFill>
                  <a:schemeClr val="tx1"/>
                </a:solidFill>
                <a:latin typeface="Helvetica 45 Light"/>
                <a:cs typeface="Helvetica 45 Light"/>
              </a:rPr>
              <a:t>des</a:t>
            </a:r>
            <a:r>
              <a:rPr lang="fr-FR" sz="1300" b="1" dirty="0">
                <a:solidFill>
                  <a:schemeClr val="tx1"/>
                </a:solidFill>
                <a:latin typeface="Helvetica 45 Light"/>
                <a:cs typeface="Helvetica 45 Light"/>
              </a:rPr>
              <a:t> réflexions éducatives.</a:t>
            </a:r>
            <a:endParaRPr lang="fr-FR" sz="1300" dirty="0">
              <a:solidFill>
                <a:schemeClr val="tx1"/>
              </a:solidFill>
              <a:latin typeface="Helvetica 45 Light"/>
              <a:cs typeface="Helvetica 45 Light"/>
            </a:endParaRPr>
          </a:p>
          <a:p>
            <a:pPr algn="l"/>
            <a:br>
              <a:rPr lang="fr-FR" sz="1300" dirty="0">
                <a:solidFill>
                  <a:schemeClr val="tx1"/>
                </a:solidFill>
                <a:latin typeface="Helvetica 45 Light"/>
                <a:cs typeface="Helvetica 45 Light"/>
              </a:rPr>
            </a:br>
            <a:r>
              <a:rPr lang="fr-FR" sz="1300" b="1" dirty="0">
                <a:solidFill>
                  <a:schemeClr val="tx1"/>
                </a:solidFill>
                <a:latin typeface="Helvetica 45 Light"/>
                <a:cs typeface="Helvetica 45 Light"/>
              </a:rPr>
              <a:t>Son action se déploie</a:t>
            </a:r>
            <a:r>
              <a:rPr lang="fr-FR" sz="1300" dirty="0">
                <a:solidFill>
                  <a:schemeClr val="tx1"/>
                </a:solidFill>
                <a:latin typeface="Helvetica 45 Light"/>
                <a:cs typeface="Helvetica 45 Light"/>
              </a:rPr>
              <a:t> au niveau des Apel académiques, départementales et des Apel d’établissement, </a:t>
            </a:r>
            <a:r>
              <a:rPr lang="fr-FR" sz="1300" b="1" dirty="0">
                <a:solidFill>
                  <a:schemeClr val="tx1"/>
                </a:solidFill>
                <a:latin typeface="Helvetica 45 Light"/>
                <a:cs typeface="Helvetica 45 Light"/>
              </a:rPr>
              <a:t>au travers de </a:t>
            </a:r>
            <a:r>
              <a:rPr lang="fr-FR" sz="1300" dirty="0">
                <a:solidFill>
                  <a:schemeClr val="tx1"/>
                </a:solidFill>
                <a:latin typeface="Helvetica 45 Light"/>
                <a:cs typeface="Helvetica 45 Light"/>
              </a:rPr>
              <a:t>:</a:t>
            </a:r>
          </a:p>
          <a:p>
            <a:pPr marL="371532" indent="-371532" defTabSz="495376">
              <a:buClrTx/>
              <a:buSzTx/>
              <a:buFontTx/>
              <a:buChar char="-"/>
              <a:defRPr/>
            </a:pPr>
            <a:r>
              <a:rPr lang="fr-FR" sz="1300" dirty="0">
                <a:solidFill>
                  <a:schemeClr val="tx1"/>
                </a:solidFill>
                <a:latin typeface="Helvetica 45 Light"/>
                <a:cs typeface="Helvetica 45 Light"/>
              </a:rPr>
              <a:t>l’organisation d’actions à destination des parents sur les questions d’orientation, d’ateliers collectifs de jeunes (rédaction d’un CV ou d’une lettre de motivation, développement des compétences psychosociales), de visites d’entreprises, de forums des métiers, d’actions de sensibilisation (handicap, précarité, etc.).</a:t>
            </a:r>
          </a:p>
          <a:p>
            <a:pPr marL="371532" indent="-371532">
              <a:buFontTx/>
              <a:buChar char="-"/>
            </a:pPr>
            <a:r>
              <a:rPr lang="fr-FR" sz="1300" dirty="0">
                <a:solidFill>
                  <a:schemeClr val="tx1"/>
                </a:solidFill>
                <a:latin typeface="Helvetica 45 Light"/>
                <a:cs typeface="Helvetica 45 Light"/>
              </a:rPr>
              <a:t>le soutien des familles ayant un enfant à besoins éducatifs particuliers (aide à la constitution d’un dossier MDPH, relais vers des associations spécialisées, représentation dans les commissions d’orientation vers les enseignements adaptés / commission des droits et de l’autonomie des personnes handicapées, etc.).</a:t>
            </a:r>
          </a:p>
          <a:p>
            <a:pPr marL="371532" indent="-371532" defTabSz="495376">
              <a:buClrTx/>
              <a:buSzTx/>
              <a:buFontTx/>
              <a:buChar char="-"/>
              <a:defRPr/>
            </a:pPr>
            <a:r>
              <a:rPr lang="fr-FR" sz="1300" dirty="0">
                <a:solidFill>
                  <a:schemeClr val="tx1"/>
                </a:solidFill>
                <a:latin typeface="Helvetica 45 Light"/>
                <a:cs typeface="Helvetica 45 Light"/>
              </a:rPr>
              <a:t>l’accompagnement des parents pour les renforcer dans leurs compétences éducatives (conférences, cafés-rencontres, actions de sensibilisation, etc.).</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10</a:t>
            </a:fld>
            <a:endParaRPr lang="fr-FR"/>
          </a:p>
        </p:txBody>
      </p:sp>
    </p:spTree>
    <p:extLst>
      <p:ext uri="{BB962C8B-B14F-4D97-AF65-F5344CB8AC3E}">
        <p14:creationId xmlns:p14="http://schemas.microsoft.com/office/powerpoint/2010/main" val="34515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marL="371532" indent="-371532">
              <a:buFont typeface="Arial" panose="020B0604020202020204" pitchFamily="34" charset="0"/>
              <a:buChar char="•"/>
            </a:pPr>
            <a:r>
              <a:rPr lang="fr-FR" sz="1300" dirty="0">
                <a:solidFill>
                  <a:schemeClr val="tx1"/>
                </a:solidFill>
                <a:latin typeface="Helvetica 45 Light"/>
                <a:cs typeface="Helvetica 45 Light"/>
              </a:rPr>
              <a:t>Les écoutants de la plateforme téléphonique sont des </a:t>
            </a:r>
            <a:r>
              <a:rPr lang="fr-FR" sz="1300" b="1" dirty="0">
                <a:solidFill>
                  <a:schemeClr val="tx1"/>
                </a:solidFill>
                <a:latin typeface="Helvetica 45 Light"/>
                <a:cs typeface="Helvetica 45 Light"/>
              </a:rPr>
              <a:t>professionnels</a:t>
            </a:r>
            <a:r>
              <a:rPr lang="fr-FR" sz="1300" dirty="0">
                <a:solidFill>
                  <a:schemeClr val="tx1"/>
                </a:solidFill>
                <a:latin typeface="Helvetica 45 Light"/>
                <a:cs typeface="Helvetica 45 Light"/>
              </a:rPr>
              <a:t> (psychologues, éducateurs spécialisés, conseillers scolaires). Ils sont joignables pour répondre à tous types de questions éducatives :</a:t>
            </a:r>
          </a:p>
          <a:p>
            <a:pPr marL="371532" indent="-371532">
              <a:buFont typeface="Arial" panose="020B0604020202020204" pitchFamily="34" charset="0"/>
              <a:buChar char="•"/>
            </a:pPr>
            <a:endParaRPr lang="fr-FR" sz="1300" dirty="0">
              <a:solidFill>
                <a:schemeClr val="tx1"/>
              </a:solidFill>
              <a:latin typeface="Helvetica 45 Light"/>
              <a:cs typeface="Helvetica 45 Light"/>
            </a:endParaRPr>
          </a:p>
          <a:p>
            <a:r>
              <a:rPr lang="fr-FR" sz="1300" dirty="0">
                <a:solidFill>
                  <a:schemeClr val="tx1"/>
                </a:solidFill>
                <a:latin typeface="Helvetica 45 Light"/>
                <a:cs typeface="Helvetica 45 Light"/>
              </a:rPr>
              <a:t>au </a:t>
            </a:r>
            <a:r>
              <a:rPr lang="fr-FR" sz="1300" b="1" dirty="0">
                <a:solidFill>
                  <a:schemeClr val="tx1"/>
                </a:solidFill>
                <a:latin typeface="Helvetica 45 Light"/>
                <a:cs typeface="Helvetica 45 Light"/>
              </a:rPr>
              <a:t>01 46 90 09 60 </a:t>
            </a:r>
          </a:p>
          <a:p>
            <a:r>
              <a:rPr lang="fr-FR" sz="1300" dirty="0">
                <a:solidFill>
                  <a:schemeClr val="tx1"/>
                </a:solidFill>
                <a:latin typeface="Helvetica 45 Light"/>
                <a:cs typeface="Helvetica 45 Light"/>
              </a:rPr>
              <a:t>le lundi, mercredi, jeudi et vendredi de 9h à 18h </a:t>
            </a:r>
          </a:p>
          <a:p>
            <a:r>
              <a:rPr lang="fr-FR" sz="1300" dirty="0">
                <a:solidFill>
                  <a:schemeClr val="tx1"/>
                </a:solidFill>
                <a:latin typeface="Helvetica 45 Light"/>
                <a:cs typeface="Helvetica 45 Light"/>
              </a:rPr>
              <a:t>et le mardi de 14h à 19h</a:t>
            </a:r>
          </a:p>
          <a:p>
            <a:pPr algn="l"/>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dirty="0">
                <a:solidFill>
                  <a:schemeClr val="tx1"/>
                </a:solidFill>
                <a:latin typeface="Helvetica 45 Light"/>
                <a:cs typeface="Helvetica 45 Light"/>
              </a:rPr>
              <a:t>Ils écoutent les parents en respectant leur anonymat et répondent à leurs questions, en toute confidentialité.</a:t>
            </a:r>
          </a:p>
          <a:p>
            <a:pPr marL="371532" indent="-371532">
              <a:buFont typeface="Arial" panose="020B0604020202020204" pitchFamily="34" charset="0"/>
              <a:buChar char="•"/>
            </a:pPr>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dirty="0">
                <a:solidFill>
                  <a:schemeClr val="tx1"/>
                </a:solidFill>
                <a:latin typeface="Helvetica 45 Light"/>
                <a:cs typeface="Helvetica 45 Light"/>
              </a:rPr>
              <a:t>Appel sans surcoût (gratuit depuis un poste fixe ou un téléphone portable).</a:t>
            </a:r>
          </a:p>
          <a:p>
            <a:pPr marL="371532" indent="-371532">
              <a:buFont typeface="Arial" panose="020B0604020202020204" pitchFamily="34" charset="0"/>
              <a:buChar char="•"/>
            </a:pPr>
            <a:endParaRPr lang="fr-FR" sz="1300" dirty="0">
              <a:solidFill>
                <a:schemeClr val="tx1"/>
              </a:solidFill>
              <a:latin typeface="Helvetica 45 Light"/>
              <a:cs typeface="Helvetica 45 Ligh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11</a:t>
            </a:fld>
            <a:endParaRPr lang="fr-FR"/>
          </a:p>
        </p:txBody>
      </p:sp>
    </p:spTree>
    <p:extLst>
      <p:ext uri="{BB962C8B-B14F-4D97-AF65-F5344CB8AC3E}">
        <p14:creationId xmlns:p14="http://schemas.microsoft.com/office/powerpoint/2010/main" val="411615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algn="l"/>
            <a:r>
              <a:rPr lang="fr-FR" sz="1300" dirty="0">
                <a:solidFill>
                  <a:schemeClr val="tx1"/>
                </a:solidFill>
                <a:latin typeface="Helvetica 45 Light"/>
                <a:cs typeface="Helvetica 45 Light"/>
              </a:rPr>
              <a:t>Le site </a:t>
            </a:r>
            <a:r>
              <a:rPr lang="fr-FR" sz="1300" dirty="0">
                <a:solidFill>
                  <a:schemeClr val="tx1"/>
                </a:solidFill>
                <a:latin typeface="Helvetica 45 Light"/>
                <a:cs typeface="Helvetica 45 Light"/>
                <a:hlinkClick r:id="rId3"/>
              </a:rPr>
              <a:t>www.apel.fr</a:t>
            </a:r>
            <a:r>
              <a:rPr lang="fr-FR" sz="1300" dirty="0">
                <a:solidFill>
                  <a:schemeClr val="tx1"/>
                </a:solidFill>
                <a:latin typeface="Helvetica 45 Light"/>
                <a:cs typeface="Helvetica 45 Light"/>
              </a:rPr>
              <a:t> permet à tous les parents de se tenir informés de l’actualité éducative et scolaire, ainsi que de l’actualité de l’Apel. Il propose des témoignages d’experts, des activités pour les enfants sous la forme de tutoriels, etc.</a:t>
            </a:r>
          </a:p>
          <a:p>
            <a:pPr algn="l"/>
            <a:endParaRPr lang="fr-FR" sz="1300" dirty="0">
              <a:solidFill>
                <a:schemeClr val="tx1"/>
              </a:solidFill>
              <a:latin typeface="Helvetica 45 Light"/>
              <a:cs typeface="Helvetica 45 Light"/>
            </a:endParaRPr>
          </a:p>
          <a:p>
            <a:pPr algn="l"/>
            <a:r>
              <a:rPr lang="fr-FR" sz="1300" dirty="0">
                <a:solidFill>
                  <a:schemeClr val="tx1"/>
                </a:solidFill>
                <a:latin typeface="Helvetica 45 Light"/>
                <a:cs typeface="Helvetica 45 Light"/>
              </a:rPr>
              <a:t>Inscrivez-vous à la newsletter mensuelle pour vous tenir au courant des nouveautés !</a:t>
            </a:r>
          </a:p>
          <a:p>
            <a:pPr algn="l"/>
            <a:endParaRPr lang="fr-FR" sz="1300" dirty="0">
              <a:solidFill>
                <a:schemeClr val="tx1"/>
              </a:solidFill>
              <a:latin typeface="Helvetica 45 Light"/>
              <a:cs typeface="Helvetica 45 Light"/>
            </a:endParaRPr>
          </a:p>
          <a:p>
            <a:pPr algn="l"/>
            <a:r>
              <a:rPr lang="fr-FR" sz="1300" dirty="0">
                <a:solidFill>
                  <a:schemeClr val="tx1"/>
                </a:solidFill>
                <a:latin typeface="Helvetica 45 Light"/>
                <a:cs typeface="Helvetica 45 Light"/>
              </a:rPr>
              <a:t>Le site est complété par une présence sur les réseaux sociaux : </a:t>
            </a:r>
          </a:p>
          <a:p>
            <a:pPr marL="371532" indent="-371532">
              <a:buFont typeface="Arial" panose="020B0604020202020204" pitchFamily="34" charset="0"/>
              <a:buChar char="•"/>
            </a:pPr>
            <a:r>
              <a:rPr lang="fr-FR" sz="1300" b="1" dirty="0">
                <a:solidFill>
                  <a:schemeClr val="tx1"/>
                </a:solidFill>
                <a:latin typeface="Helvetica 45 Light"/>
                <a:cs typeface="Helvetica 45 Light"/>
              </a:rPr>
              <a:t>Facebook</a:t>
            </a:r>
          </a:p>
          <a:p>
            <a:pPr algn="l"/>
            <a:r>
              <a:rPr lang="fr-FR" sz="1300" dirty="0">
                <a:solidFill>
                  <a:schemeClr val="tx1"/>
                </a:solidFill>
                <a:latin typeface="Helvetica 45 Light"/>
                <a:cs typeface="Helvetica 45 Light"/>
                <a:hlinkClick r:id="rId4"/>
              </a:rPr>
              <a:t>https://www.facebook.com/pg/Apelnationale/</a:t>
            </a:r>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b="1" dirty="0">
                <a:solidFill>
                  <a:schemeClr val="tx1"/>
                </a:solidFill>
                <a:latin typeface="Helvetica 45 Light"/>
                <a:cs typeface="Helvetica 45 Light"/>
              </a:rPr>
              <a:t>Twitter</a:t>
            </a:r>
          </a:p>
          <a:p>
            <a:pPr algn="l"/>
            <a:r>
              <a:rPr lang="fr-FR" sz="1300" dirty="0">
                <a:solidFill>
                  <a:schemeClr val="tx1"/>
                </a:solidFill>
                <a:latin typeface="Helvetica 45 Light"/>
                <a:cs typeface="Helvetica 45 Light"/>
                <a:hlinkClick r:id="rId5"/>
              </a:rPr>
              <a:t>https://twitter.com/Apelnationale</a:t>
            </a:r>
            <a:endParaRPr lang="fr-FR" sz="1300" dirty="0">
              <a:solidFill>
                <a:schemeClr val="tx1"/>
              </a:solidFill>
              <a:latin typeface="Helvetica 45 Light"/>
              <a:cs typeface="Helvetica 45 Light"/>
            </a:endParaRPr>
          </a:p>
          <a:p>
            <a:pPr marL="185766" indent="-185766">
              <a:buFont typeface="Arial" panose="020B0604020202020204" pitchFamily="34" charset="0"/>
              <a:buChar char="•"/>
            </a:pPr>
            <a:r>
              <a:rPr lang="fr-FR" sz="1300" b="1" dirty="0">
                <a:solidFill>
                  <a:schemeClr val="tx1"/>
                </a:solidFill>
                <a:latin typeface="Helvetica 45 Light"/>
                <a:cs typeface="Helvetica 45 Light"/>
              </a:rPr>
              <a:t>Pinterest</a:t>
            </a:r>
          </a:p>
          <a:p>
            <a:pPr algn="l"/>
            <a:r>
              <a:rPr lang="fr-FR" sz="1300" kern="1200" dirty="0">
                <a:solidFill>
                  <a:schemeClr val="tx1"/>
                </a:solidFill>
                <a:latin typeface="+mn-lt"/>
                <a:ea typeface="+mn-ea"/>
                <a:cs typeface="+mn-cs"/>
                <a:hlinkClick r:id="rId6"/>
              </a:rPr>
              <a:t>https://www.pinterest.fr/apelnationale/</a:t>
            </a:r>
            <a:endParaRPr lang="fr-FR" sz="1300" kern="1200" dirty="0">
              <a:solidFill>
                <a:schemeClr val="tx1"/>
              </a:solidFill>
              <a:latin typeface="+mn-lt"/>
              <a:ea typeface="+mn-ea"/>
              <a:cs typeface="+mn-cs"/>
            </a:endParaRPr>
          </a:p>
          <a:p>
            <a:pPr algn="l"/>
            <a:endParaRPr lang="fr-FR" sz="1300" kern="1200" dirty="0">
              <a:solidFill>
                <a:schemeClr val="tx1"/>
              </a:solidFill>
              <a:latin typeface="+mn-lt"/>
              <a:ea typeface="+mn-ea"/>
              <a:cs typeface="+mn-cs"/>
            </a:endParaRPr>
          </a:p>
          <a:p>
            <a:pPr algn="l"/>
            <a:r>
              <a:rPr lang="fr-FR" sz="1300" b="1" kern="1200" dirty="0">
                <a:solidFill>
                  <a:schemeClr val="tx1"/>
                </a:solidFill>
                <a:latin typeface="+mn-lt"/>
                <a:ea typeface="+mn-ea"/>
                <a:cs typeface="+mn-cs"/>
              </a:rPr>
              <a:t>Et une chaine </a:t>
            </a:r>
            <a:r>
              <a:rPr lang="fr-FR" sz="1300" b="1" kern="1200" dirty="0" err="1">
                <a:solidFill>
                  <a:schemeClr val="tx1"/>
                </a:solidFill>
                <a:latin typeface="+mn-lt"/>
                <a:ea typeface="+mn-ea"/>
                <a:cs typeface="+mn-cs"/>
              </a:rPr>
              <a:t>Youtube</a:t>
            </a:r>
            <a:endParaRPr lang="fr-FR" sz="1300" b="1" kern="1200" dirty="0">
              <a:solidFill>
                <a:schemeClr val="tx1"/>
              </a:solidFill>
              <a:latin typeface="+mn-lt"/>
              <a:ea typeface="+mn-ea"/>
              <a:cs typeface="+mn-cs"/>
            </a:endParaRPr>
          </a:p>
          <a:p>
            <a:pPr algn="l"/>
            <a:r>
              <a:rPr lang="fr-FR" sz="1300" dirty="0">
                <a:solidFill>
                  <a:schemeClr val="tx1"/>
                </a:solidFill>
                <a:latin typeface="Helvetica 45 Light"/>
                <a:cs typeface="Helvetica 45 Light"/>
              </a:rPr>
              <a:t>https://</a:t>
            </a:r>
            <a:r>
              <a:rPr lang="fr-FR" sz="1300" dirty="0" err="1">
                <a:solidFill>
                  <a:schemeClr val="tx1"/>
                </a:solidFill>
                <a:latin typeface="Helvetica 45 Light"/>
                <a:cs typeface="Helvetica 45 Light"/>
              </a:rPr>
              <a:t>www.youtube.com</a:t>
            </a:r>
            <a:r>
              <a:rPr lang="fr-FR" sz="1300" dirty="0">
                <a:solidFill>
                  <a:schemeClr val="tx1"/>
                </a:solidFill>
                <a:latin typeface="Helvetica 45 Light"/>
                <a:cs typeface="Helvetica 45 Light"/>
              </a:rPr>
              <a:t>/user/</a:t>
            </a:r>
            <a:r>
              <a:rPr lang="fr-FR" sz="1300" dirty="0" err="1">
                <a:solidFill>
                  <a:schemeClr val="tx1"/>
                </a:solidFill>
                <a:latin typeface="Helvetica 45 Light"/>
                <a:cs typeface="Helvetica 45 Light"/>
              </a:rPr>
              <a:t>apelnationale</a:t>
            </a:r>
            <a:r>
              <a:rPr lang="fr-FR" sz="1300" dirty="0">
                <a:solidFill>
                  <a:schemeClr val="tx1"/>
                </a:solidFill>
                <a:latin typeface="Helvetica 45 Light"/>
                <a:cs typeface="Helvetica 45 Light"/>
              </a:rPr>
              <a:t> </a:t>
            </a:r>
          </a:p>
          <a:p>
            <a:pPr algn="l"/>
            <a:endParaRPr lang="fr-FR" sz="1300" dirty="0">
              <a:solidFill>
                <a:schemeClr val="tx1"/>
              </a:solidFill>
              <a:latin typeface="Helvetica 45 Light"/>
              <a:cs typeface="Helvetica 45 Ligh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12</a:t>
            </a:fld>
            <a:endParaRPr lang="fr-FR"/>
          </a:p>
        </p:txBody>
      </p:sp>
    </p:spTree>
    <p:extLst>
      <p:ext uri="{BB962C8B-B14F-4D97-AF65-F5344CB8AC3E}">
        <p14:creationId xmlns:p14="http://schemas.microsoft.com/office/powerpoint/2010/main" val="80681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algn="l"/>
            <a:r>
              <a:rPr lang="fr-FR" sz="1300" dirty="0">
                <a:solidFill>
                  <a:schemeClr val="tx1"/>
                </a:solidFill>
                <a:latin typeface="Helvetica 45 Light"/>
                <a:cs typeface="Helvetica 45 Light"/>
              </a:rPr>
              <a:t>Une </a:t>
            </a:r>
            <a:r>
              <a:rPr lang="fr-FR" sz="1300" b="1" dirty="0">
                <a:solidFill>
                  <a:schemeClr val="tx1"/>
                </a:solidFill>
                <a:latin typeface="Helvetica 45 Light"/>
                <a:cs typeface="Helvetica 45 Light"/>
              </a:rPr>
              <a:t>rencontre parents-école</a:t>
            </a:r>
            <a:r>
              <a:rPr lang="fr-FR" sz="1300" dirty="0">
                <a:solidFill>
                  <a:schemeClr val="tx1"/>
                </a:solidFill>
                <a:latin typeface="Helvetica 45 Light"/>
                <a:cs typeface="Helvetica 45 Light"/>
              </a:rPr>
              <a:t>, c’est un temps d’échange entre adultes de la communauté éducative, sur une thématique éducative donnée, autour d’un animateur formé à la méthodologie développée par l’Apel nationale. </a:t>
            </a:r>
          </a:p>
          <a:p>
            <a:pPr algn="l"/>
            <a:endParaRPr lang="fr-FR" sz="1300" dirty="0">
              <a:solidFill>
                <a:schemeClr val="tx1"/>
              </a:solidFill>
              <a:latin typeface="Helvetica 45 Light"/>
              <a:cs typeface="Helvetica 45 Light"/>
            </a:endParaRPr>
          </a:p>
          <a:p>
            <a:pPr algn="l"/>
            <a:r>
              <a:rPr lang="fr-FR" sz="1300" dirty="0">
                <a:solidFill>
                  <a:schemeClr val="tx1"/>
                </a:solidFill>
                <a:latin typeface="Helvetica 45 Light"/>
                <a:cs typeface="Helvetica 45 Light"/>
              </a:rPr>
              <a:t>Les </a:t>
            </a:r>
            <a:r>
              <a:rPr lang="fr-FR" sz="1300" b="1" dirty="0">
                <a:solidFill>
                  <a:schemeClr val="tx1"/>
                </a:solidFill>
                <a:latin typeface="Helvetica 45 Light"/>
                <a:cs typeface="Helvetica 45 Light"/>
              </a:rPr>
              <a:t>thèmes proposés</a:t>
            </a:r>
            <a:r>
              <a:rPr lang="fr-FR" sz="1300" dirty="0">
                <a:solidFill>
                  <a:schemeClr val="tx1"/>
                </a:solidFill>
                <a:latin typeface="Helvetica 45 Light"/>
                <a:cs typeface="Helvetica 45 Light"/>
              </a:rPr>
              <a:t> sont propices à la réflexion et aux débats : l’autorité, la motivation, la différence, l’orientation, le harcèlement, la transmission, les écrans…</a:t>
            </a:r>
          </a:p>
          <a:p>
            <a:pPr algn="l"/>
            <a:endParaRPr lang="fr-FR" sz="1300" dirty="0">
              <a:solidFill>
                <a:schemeClr val="tx1"/>
              </a:solidFill>
              <a:latin typeface="Helvetica 45 Light"/>
              <a:cs typeface="Helvetica 45 Light"/>
            </a:endParaRPr>
          </a:p>
          <a:p>
            <a:pPr algn="l"/>
            <a:r>
              <a:rPr lang="fr-FR" sz="1300" dirty="0">
                <a:solidFill>
                  <a:schemeClr val="tx1"/>
                </a:solidFill>
                <a:latin typeface="Helvetica 45 Light"/>
                <a:cs typeface="Helvetica 45 Light"/>
              </a:rPr>
              <a:t>A (</a:t>
            </a:r>
            <a:r>
              <a:rPr lang="fr-FR" sz="1300" i="1" dirty="0">
                <a:solidFill>
                  <a:schemeClr val="tx1"/>
                </a:solidFill>
                <a:latin typeface="Helvetica 45 Light"/>
                <a:cs typeface="Helvetica 45 Light"/>
              </a:rPr>
              <a:t>nom de votre établissement</a:t>
            </a:r>
            <a:r>
              <a:rPr lang="fr-FR" sz="1300" dirty="0">
                <a:solidFill>
                  <a:schemeClr val="tx1"/>
                </a:solidFill>
                <a:latin typeface="Helvetica 45 Light"/>
                <a:cs typeface="Helvetica 45 Light"/>
              </a:rPr>
              <a:t>), nous avons déjà organisé / envisageons d’organiser des RPE sur les thèmes de…</a:t>
            </a:r>
          </a:p>
          <a:p>
            <a:endParaRPr lang="fr-FR" dirty="0"/>
          </a:p>
          <a:p>
            <a:endParaRPr lang="fr-FR" dirty="0"/>
          </a:p>
          <a:p>
            <a:pPr marL="0" indent="0" defTabSz="495376">
              <a:buClrTx/>
              <a:buSzTx/>
              <a:defRPr/>
            </a:pPr>
            <a:r>
              <a:rPr lang="fr-FR" sz="1300" i="1" dirty="0">
                <a:solidFill>
                  <a:schemeClr val="tx1"/>
                </a:solidFill>
                <a:latin typeface="Helvetica 45 Light"/>
                <a:cs typeface="Helvetica 45 Light"/>
              </a:rPr>
              <a:t>(Les Apel d’établissement peuvent organiser ces rencontres, en lien avec leur chef d’établissement, avec l’aide de leur Apel départementale.) </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13</a:t>
            </a:fld>
            <a:endParaRPr lang="fr-FR"/>
          </a:p>
        </p:txBody>
      </p:sp>
    </p:spTree>
    <p:extLst>
      <p:ext uri="{BB962C8B-B14F-4D97-AF65-F5344CB8AC3E}">
        <p14:creationId xmlns:p14="http://schemas.microsoft.com/office/powerpoint/2010/main" val="2319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algn="l"/>
            <a:r>
              <a:rPr lang="fr-FR" sz="1300" dirty="0">
                <a:solidFill>
                  <a:schemeClr val="tx1"/>
                </a:solidFill>
                <a:latin typeface="Helvetica 45 Light"/>
                <a:cs typeface="Helvetica 45 Light"/>
              </a:rPr>
              <a:t>Le </a:t>
            </a:r>
            <a:r>
              <a:rPr lang="fr-FR" sz="1300" b="1" dirty="0">
                <a:solidFill>
                  <a:schemeClr val="tx1"/>
                </a:solidFill>
                <a:latin typeface="Helvetica 45 Light"/>
                <a:cs typeface="Helvetica 45 Light"/>
              </a:rPr>
              <a:t>réseau d’animation pastorale</a:t>
            </a:r>
            <a:r>
              <a:rPr lang="fr-FR" sz="1300" dirty="0">
                <a:solidFill>
                  <a:schemeClr val="tx1"/>
                </a:solidFill>
                <a:latin typeface="Helvetica 45 Light"/>
                <a:cs typeface="Helvetica 45 Light"/>
              </a:rPr>
              <a:t> (RAP) de l’Apel est un réseau national, qui accompagne et soutient la mise en place d’initiatives dans les établissements.</a:t>
            </a:r>
          </a:p>
          <a:p>
            <a:pPr algn="l"/>
            <a:endParaRPr lang="fr-FR" sz="1300" dirty="0">
              <a:solidFill>
                <a:schemeClr val="tx1"/>
              </a:solidFill>
              <a:latin typeface="Helvetica 45 Light"/>
              <a:cs typeface="Helvetica 45 Light"/>
            </a:endParaRPr>
          </a:p>
          <a:p>
            <a:pPr algn="l"/>
            <a:r>
              <a:rPr lang="fr-FR" sz="1300" dirty="0">
                <a:solidFill>
                  <a:schemeClr val="tx1"/>
                </a:solidFill>
                <a:latin typeface="Helvetica 45 Light"/>
                <a:cs typeface="Helvetica 45 Light"/>
              </a:rPr>
              <a:t>A </a:t>
            </a:r>
            <a:r>
              <a:rPr lang="fr-FR" sz="1300" i="1" dirty="0">
                <a:solidFill>
                  <a:schemeClr val="tx1"/>
                </a:solidFill>
                <a:latin typeface="Helvetica 45 Light"/>
                <a:cs typeface="Helvetica 45 Light"/>
              </a:rPr>
              <a:t>(nom de votre établissement)</a:t>
            </a:r>
            <a:r>
              <a:rPr lang="fr-FR" sz="1300" dirty="0">
                <a:solidFill>
                  <a:schemeClr val="tx1"/>
                </a:solidFill>
                <a:latin typeface="Helvetica 45 Light"/>
                <a:cs typeface="Helvetica 45 Light"/>
              </a:rPr>
              <a:t>, le délégué RAP est à l’origine de la mise en place de la prière des mères le mardi matin, de la participation au concours de crèches organisé par l’Apel départementale, du bol de riz pendant la Semaine sainte, du soutien à l’opération Espoir Irak</a:t>
            </a:r>
            <a:r>
              <a:rPr lang="fr-FR" sz="1300" i="1" dirty="0">
                <a:solidFill>
                  <a:schemeClr val="tx1"/>
                </a:solidFill>
                <a:latin typeface="Helvetica 45 Light"/>
                <a:cs typeface="Helvetica 45 Light"/>
              </a:rPr>
              <a:t>, </a:t>
            </a:r>
            <a:r>
              <a:rPr lang="fr-FR" sz="1300" dirty="0">
                <a:solidFill>
                  <a:schemeClr val="tx1"/>
                </a:solidFill>
                <a:latin typeface="Helvetica 45 Light"/>
                <a:cs typeface="Helvetica 45 Light"/>
              </a:rPr>
              <a:t>la distribution du livret de Carême, </a:t>
            </a:r>
            <a:r>
              <a:rPr lang="fr-FR" sz="1300" i="1" dirty="0">
                <a:solidFill>
                  <a:schemeClr val="tx1"/>
                </a:solidFill>
                <a:latin typeface="Helvetica 45 Light"/>
                <a:cs typeface="Helvetica 45 Light"/>
              </a:rPr>
              <a:t>(personnalisez avec vos actions)…</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14</a:t>
            </a:fld>
            <a:endParaRPr lang="fr-FR"/>
          </a:p>
        </p:txBody>
      </p:sp>
    </p:spTree>
    <p:extLst>
      <p:ext uri="{BB962C8B-B14F-4D97-AF65-F5344CB8AC3E}">
        <p14:creationId xmlns:p14="http://schemas.microsoft.com/office/powerpoint/2010/main" val="23151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15: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Clr>
                <a:schemeClr val="dk1"/>
              </a:buClr>
              <a:buSzPts val="1800"/>
            </a:pPr>
            <a:endParaRPr sz="2000">
              <a:solidFill>
                <a:srgbClr val="000000"/>
              </a:solidFill>
            </a:endParaRPr>
          </a:p>
        </p:txBody>
      </p:sp>
      <p:sp>
        <p:nvSpPr>
          <p:cNvPr id="340" name="Google Shape;340;p15: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15</a:t>
            </a:fld>
            <a:endParaRPr sz="1300">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6: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16: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0" indent="0">
              <a:buClr>
                <a:schemeClr val="dk1"/>
              </a:buClr>
              <a:buSzPts val="1200"/>
            </a:pPr>
            <a:endParaRPr sz="1300" dirty="0">
              <a:solidFill>
                <a:srgbClr val="000000"/>
              </a:solidFill>
            </a:endParaRPr>
          </a:p>
        </p:txBody>
      </p:sp>
      <p:sp>
        <p:nvSpPr>
          <p:cNvPr id="354" name="Google Shape;354;p16: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16</a:t>
            </a:fld>
            <a:endParaRPr sz="13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18: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Clr>
                <a:schemeClr val="dk1"/>
              </a:buClr>
              <a:buSzPts val="1800"/>
            </a:pPr>
            <a:endParaRPr sz="2000">
              <a:solidFill>
                <a:srgbClr val="000000"/>
              </a:solidFill>
            </a:endParaRPr>
          </a:p>
        </p:txBody>
      </p:sp>
      <p:sp>
        <p:nvSpPr>
          <p:cNvPr id="365" name="Google Shape;365;p18: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17</a:t>
            </a:fld>
            <a:endParaRPr sz="130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783125" y="5684240"/>
            <a:ext cx="6264628" cy="5384857"/>
          </a:xfrm>
          <a:prstGeom prst="rect">
            <a:avLst/>
          </a:prstGeom>
        </p:spPr>
        <p:txBody>
          <a:bodyPr spcFirstLastPara="1" wrap="square" lIns="0" tIns="0" rIns="0" bIns="0" anchor="t" anchorCtr="0">
            <a:noAutofit/>
          </a:bodyPr>
          <a:lstStyle/>
          <a:p>
            <a:pPr marL="0" indent="0"/>
            <a:endParaRPr/>
          </a:p>
        </p:txBody>
      </p:sp>
      <p:sp>
        <p:nvSpPr>
          <p:cNvPr id="379" name="Google Shape;379;p19:notes"/>
          <p:cNvSpPr>
            <a:spLocks noGrp="1" noRot="1" noChangeAspect="1"/>
          </p:cNvSpPr>
          <p:nvPr>
            <p:ph type="sldImg" idx="2"/>
          </p:nvPr>
        </p:nvSpPr>
        <p:spPr>
          <a:xfrm>
            <a:off x="925513" y="909638"/>
            <a:ext cx="5980112" cy="4486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txBox="1">
            <a:spLocks noGrp="1"/>
          </p:cNvSpPr>
          <p:nvPr>
            <p:ph type="body" idx="1"/>
          </p:nvPr>
        </p:nvSpPr>
        <p:spPr>
          <a:xfrm>
            <a:off x="783125" y="5684240"/>
            <a:ext cx="6264628" cy="5384857"/>
          </a:xfrm>
          <a:prstGeom prst="rect">
            <a:avLst/>
          </a:prstGeom>
        </p:spPr>
        <p:txBody>
          <a:bodyPr spcFirstLastPara="1" wrap="square" lIns="0" tIns="0" rIns="0" bIns="0" anchor="t" anchorCtr="0">
            <a:noAutofit/>
          </a:bodyPr>
          <a:lstStyle/>
          <a:p>
            <a:pPr marL="0" indent="0"/>
            <a:endParaRPr dirty="0"/>
          </a:p>
        </p:txBody>
      </p:sp>
      <p:sp>
        <p:nvSpPr>
          <p:cNvPr id="410" name="Google Shape;410;p22:notes"/>
          <p:cNvSpPr>
            <a:spLocks noGrp="1" noRot="1" noChangeAspect="1"/>
          </p:cNvSpPr>
          <p:nvPr>
            <p:ph type="sldImg" idx="2"/>
          </p:nvPr>
        </p:nvSpPr>
        <p:spPr>
          <a:xfrm>
            <a:off x="925513" y="909638"/>
            <a:ext cx="5980112" cy="4486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2: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213" name="Google Shape;213;p2: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a:t>
            </a:fld>
            <a:endParaRPr sz="1300">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25: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475" name="Google Shape;475;p25: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20</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808366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ac09250b4_1_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g27ac09250b4_1_3:notes"/>
          <p:cNvSpPr txBox="1">
            <a:spLocks noGrp="1"/>
          </p:cNvSpPr>
          <p:nvPr>
            <p:ph type="body" idx="1"/>
          </p:nvPr>
        </p:nvSpPr>
        <p:spPr>
          <a:xfrm>
            <a:off x="710406" y="4861441"/>
            <a:ext cx="5682940" cy="4605240"/>
          </a:xfrm>
          <a:prstGeom prst="rect">
            <a:avLst/>
          </a:prstGeom>
          <a:noFill/>
          <a:ln>
            <a:noFill/>
          </a:ln>
        </p:spPr>
        <p:txBody>
          <a:bodyPr spcFirstLastPara="1" wrap="square" lIns="0" tIns="0" rIns="0" bIns="0" anchor="t" anchorCtr="0">
            <a:noAutofit/>
          </a:bodyPr>
          <a:lstStyle/>
          <a:p>
            <a:pPr marL="0" indent="0">
              <a:buClr>
                <a:schemeClr val="dk1"/>
              </a:buClr>
              <a:buSzPts val="2000"/>
            </a:pPr>
            <a:endParaRPr sz="2200" dirty="0">
              <a:solidFill>
                <a:srgbClr val="000000"/>
              </a:solidFill>
            </a:endParaRPr>
          </a:p>
        </p:txBody>
      </p:sp>
      <p:sp>
        <p:nvSpPr>
          <p:cNvPr id="492" name="Google Shape;492;g27ac09250b4_1_3:notes"/>
          <p:cNvSpPr txBox="1">
            <a:spLocks noGrp="1"/>
          </p:cNvSpPr>
          <p:nvPr>
            <p:ph type="sldNum" idx="12"/>
          </p:nvPr>
        </p:nvSpPr>
        <p:spPr>
          <a:xfrm>
            <a:off x="4024144" y="9721271"/>
            <a:ext cx="3078117" cy="511395"/>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21</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980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25: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475" name="Google Shape;475;p25: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22</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882485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ac09250b4_1_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g27ac09250b4_1_3:notes"/>
          <p:cNvSpPr txBox="1">
            <a:spLocks noGrp="1"/>
          </p:cNvSpPr>
          <p:nvPr>
            <p:ph type="body" idx="1"/>
          </p:nvPr>
        </p:nvSpPr>
        <p:spPr>
          <a:xfrm>
            <a:off x="710406" y="4861441"/>
            <a:ext cx="5682940" cy="4605240"/>
          </a:xfrm>
          <a:prstGeom prst="rect">
            <a:avLst/>
          </a:prstGeom>
          <a:noFill/>
          <a:ln>
            <a:noFill/>
          </a:ln>
        </p:spPr>
        <p:txBody>
          <a:bodyPr spcFirstLastPara="1" wrap="square" lIns="0" tIns="0" rIns="0" bIns="0" anchor="t" anchorCtr="0">
            <a:noAutofit/>
          </a:bodyPr>
          <a:lstStyle/>
          <a:p>
            <a:pPr marL="0" indent="0">
              <a:buClr>
                <a:schemeClr val="dk1"/>
              </a:buClr>
              <a:buSzPts val="2000"/>
            </a:pPr>
            <a:endParaRPr sz="2200" dirty="0">
              <a:solidFill>
                <a:srgbClr val="000000"/>
              </a:solidFill>
            </a:endParaRPr>
          </a:p>
        </p:txBody>
      </p:sp>
      <p:sp>
        <p:nvSpPr>
          <p:cNvPr id="492" name="Google Shape;492;g27ac09250b4_1_3:notes"/>
          <p:cNvSpPr txBox="1">
            <a:spLocks noGrp="1"/>
          </p:cNvSpPr>
          <p:nvPr>
            <p:ph type="sldNum" idx="12"/>
          </p:nvPr>
        </p:nvSpPr>
        <p:spPr>
          <a:xfrm>
            <a:off x="4024144" y="9721271"/>
            <a:ext cx="3078117" cy="511395"/>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23</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421076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p30: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525" name="Google Shape;525;p30: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24</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405979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28: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0" indent="0">
              <a:buClr>
                <a:schemeClr val="dk1"/>
              </a:buClr>
              <a:buSzPts val="2000"/>
            </a:pPr>
            <a:endParaRPr sz="2200" dirty="0">
              <a:solidFill>
                <a:srgbClr val="000000"/>
              </a:solidFill>
            </a:endParaRPr>
          </a:p>
        </p:txBody>
      </p:sp>
      <p:sp>
        <p:nvSpPr>
          <p:cNvPr id="503" name="Google Shape;503;p28: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25</a:t>
            </a:fld>
            <a:endParaRPr sz="130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28: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0" indent="0">
              <a:buClr>
                <a:schemeClr val="dk1"/>
              </a:buClr>
              <a:buSzPts val="2000"/>
            </a:pPr>
            <a:endParaRPr sz="2200" dirty="0">
              <a:solidFill>
                <a:srgbClr val="000000"/>
              </a:solidFill>
            </a:endParaRPr>
          </a:p>
        </p:txBody>
      </p:sp>
      <p:sp>
        <p:nvSpPr>
          <p:cNvPr id="503" name="Google Shape;503;p28: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26</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1446342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9: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29: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0" indent="0">
              <a:buClr>
                <a:schemeClr val="dk1"/>
              </a:buClr>
              <a:buSzPts val="2000"/>
            </a:pPr>
            <a:endParaRPr sz="2200" dirty="0">
              <a:solidFill>
                <a:srgbClr val="000000"/>
              </a:solidFill>
            </a:endParaRPr>
          </a:p>
          <a:p>
            <a:pPr marL="0" indent="0">
              <a:buClr>
                <a:schemeClr val="dk1"/>
              </a:buClr>
              <a:buSzPts val="2000"/>
            </a:pPr>
            <a:endParaRPr sz="2200" dirty="0">
              <a:solidFill>
                <a:srgbClr val="000000"/>
              </a:solidFill>
            </a:endParaRPr>
          </a:p>
          <a:p>
            <a:pPr marL="0" indent="0">
              <a:buClr>
                <a:schemeClr val="dk1"/>
              </a:buClr>
              <a:buSzPts val="2000"/>
            </a:pPr>
            <a:endParaRPr sz="2200" dirty="0">
              <a:solidFill>
                <a:srgbClr val="000000"/>
              </a:solidFill>
            </a:endParaRPr>
          </a:p>
        </p:txBody>
      </p:sp>
      <p:sp>
        <p:nvSpPr>
          <p:cNvPr id="514" name="Google Shape;514;p29: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27</a:t>
            </a:fld>
            <a:endParaRPr sz="1300">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ac09250b4_1_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g27ac09250b4_1_3:notes"/>
          <p:cNvSpPr txBox="1">
            <a:spLocks noGrp="1"/>
          </p:cNvSpPr>
          <p:nvPr>
            <p:ph type="body" idx="1"/>
          </p:nvPr>
        </p:nvSpPr>
        <p:spPr>
          <a:xfrm>
            <a:off x="710406" y="4861441"/>
            <a:ext cx="5682940" cy="4605240"/>
          </a:xfrm>
          <a:prstGeom prst="rect">
            <a:avLst/>
          </a:prstGeom>
          <a:noFill/>
          <a:ln>
            <a:noFill/>
          </a:ln>
        </p:spPr>
        <p:txBody>
          <a:bodyPr spcFirstLastPara="1" wrap="square" lIns="0" tIns="0" rIns="0" bIns="0" anchor="t" anchorCtr="0">
            <a:noAutofit/>
          </a:bodyPr>
          <a:lstStyle/>
          <a:p>
            <a:pPr marL="0" indent="0">
              <a:buClr>
                <a:schemeClr val="dk1"/>
              </a:buClr>
              <a:buSzPts val="2000"/>
            </a:pPr>
            <a:endParaRPr sz="2200" dirty="0">
              <a:solidFill>
                <a:srgbClr val="000000"/>
              </a:solidFill>
            </a:endParaRPr>
          </a:p>
        </p:txBody>
      </p:sp>
      <p:sp>
        <p:nvSpPr>
          <p:cNvPr id="492" name="Google Shape;492;g27ac09250b4_1_3:notes"/>
          <p:cNvSpPr txBox="1">
            <a:spLocks noGrp="1"/>
          </p:cNvSpPr>
          <p:nvPr>
            <p:ph type="sldNum" idx="12"/>
          </p:nvPr>
        </p:nvSpPr>
        <p:spPr>
          <a:xfrm>
            <a:off x="4024144" y="9721271"/>
            <a:ext cx="3078117" cy="511395"/>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28</a:t>
            </a:fld>
            <a:endParaRPr sz="1300">
              <a:latin typeface="Times New Roman"/>
              <a:ea typeface="Times New Roman"/>
              <a:cs typeface="Times New Roman"/>
              <a:sym typeface="Times New Roman"/>
            </a:endParaRPr>
          </a:p>
        </p:txBody>
      </p:sp>
    </p:spTree>
    <p:extLst>
      <p:ext uri="{BB962C8B-B14F-4D97-AF65-F5344CB8AC3E}">
        <p14:creationId xmlns:p14="http://schemas.microsoft.com/office/powerpoint/2010/main" val="2586456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p30: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525" name="Google Shape;525;p30: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pPr algn="r">
                <a:buSzPts val="1200"/>
              </a:pPr>
              <a:t>29</a:t>
            </a:fld>
            <a:endParaRPr sz="130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3: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r>
              <a:rPr lang="fr-FR" sz="2200" i="1">
                <a:solidFill>
                  <a:srgbClr val="000000"/>
                </a:solidFill>
              </a:rPr>
              <a:t>Vous pouvez introduire cette présentation PPT en diffusant une des vidéos proposées par l’Apel nationale (pensez à avoir des enceintes pour le son !) :</a:t>
            </a:r>
            <a:endParaRPr sz="2200">
              <a:solidFill>
                <a:srgbClr val="000000"/>
              </a:solidFill>
            </a:endParaRPr>
          </a:p>
          <a:p>
            <a:pPr marL="185669" indent="-185669">
              <a:buSzPts val="2000"/>
              <a:buFont typeface="Noto Sans Symbols"/>
              <a:buChar char="-"/>
            </a:pPr>
            <a:r>
              <a:rPr lang="fr-FR" sz="2200" i="1">
                <a:solidFill>
                  <a:srgbClr val="000000"/>
                </a:solidFill>
              </a:rPr>
              <a:t>Les préjugés – vidéo disponible ici : https://www.youtube.com/watch?v=cpW5SSiDqys </a:t>
            </a:r>
            <a:br>
              <a:rPr lang="fr-FR" sz="2200"/>
            </a:br>
            <a:r>
              <a:rPr lang="fr-FR" sz="2200" i="1">
                <a:solidFill>
                  <a:srgbClr val="000000"/>
                </a:solidFill>
              </a:rPr>
              <a:t>(vous pouvez également la télécharger au préalable sur l’espace privé, pour ne pas dépendre d’une connexion internet : https://www.apel.fr/espace-prive/boite-a-outils/videos-de-lapel.html) </a:t>
            </a:r>
            <a:endParaRPr sz="2200">
              <a:solidFill>
                <a:srgbClr val="000000"/>
              </a:solidFill>
            </a:endParaRPr>
          </a:p>
          <a:p>
            <a:pPr marL="185669" indent="-185669">
              <a:buSzPts val="2000"/>
              <a:buFont typeface="Noto Sans Symbols"/>
              <a:buChar char="-"/>
            </a:pPr>
            <a:r>
              <a:rPr lang="fr-FR" sz="2200" i="1">
                <a:solidFill>
                  <a:srgbClr val="000000"/>
                </a:solidFill>
              </a:rPr>
              <a:t>Vidéo de rentrée du président national de l’Apel (à retrouver à la rentrée sur l’espace privé du site www.apel.fr) </a:t>
            </a:r>
            <a:endParaRPr sz="2200">
              <a:solidFill>
                <a:srgbClr val="000000"/>
              </a:solidFill>
            </a:endParaRPr>
          </a:p>
          <a:p>
            <a:pPr marL="0" indent="0">
              <a:buClr>
                <a:schemeClr val="dk1"/>
              </a:buClr>
              <a:buSzPts val="2000"/>
            </a:pPr>
            <a:endParaRPr sz="2200">
              <a:solidFill>
                <a:srgbClr val="000000"/>
              </a:solidFill>
            </a:endParaRPr>
          </a:p>
        </p:txBody>
      </p:sp>
      <p:sp>
        <p:nvSpPr>
          <p:cNvPr id="222" name="Google Shape;222;p3: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3</a:t>
            </a:fld>
            <a:endParaRPr sz="1300">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6:notes"/>
          <p:cNvSpPr txBox="1">
            <a:spLocks noGrp="1"/>
          </p:cNvSpPr>
          <p:nvPr>
            <p:ph type="body" idx="1"/>
          </p:nvPr>
        </p:nvSpPr>
        <p:spPr>
          <a:xfrm>
            <a:off x="783125" y="5684240"/>
            <a:ext cx="6264628" cy="5384857"/>
          </a:xfrm>
          <a:prstGeom prst="rect">
            <a:avLst/>
          </a:prstGeom>
        </p:spPr>
        <p:txBody>
          <a:bodyPr spcFirstLastPara="1" wrap="square" lIns="0" tIns="0" rIns="0" bIns="0" anchor="t" anchorCtr="0">
            <a:noAutofit/>
          </a:bodyPr>
          <a:lstStyle/>
          <a:p>
            <a:pPr marL="0" indent="0"/>
            <a:endParaRPr/>
          </a:p>
        </p:txBody>
      </p:sp>
      <p:sp>
        <p:nvSpPr>
          <p:cNvPr id="556" name="Google Shape;556;p36:notes"/>
          <p:cNvSpPr>
            <a:spLocks noGrp="1" noRot="1" noChangeAspect="1"/>
          </p:cNvSpPr>
          <p:nvPr>
            <p:ph type="sldImg" idx="2"/>
          </p:nvPr>
        </p:nvSpPr>
        <p:spPr>
          <a:xfrm>
            <a:off x="925513" y="909638"/>
            <a:ext cx="5980112" cy="4486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6:notes"/>
          <p:cNvSpPr txBox="1">
            <a:spLocks noGrp="1"/>
          </p:cNvSpPr>
          <p:nvPr>
            <p:ph type="body" idx="1"/>
          </p:nvPr>
        </p:nvSpPr>
        <p:spPr>
          <a:xfrm>
            <a:off x="783125" y="5684240"/>
            <a:ext cx="6264628" cy="5384857"/>
          </a:xfrm>
          <a:prstGeom prst="rect">
            <a:avLst/>
          </a:prstGeom>
        </p:spPr>
        <p:txBody>
          <a:bodyPr spcFirstLastPara="1" wrap="square" lIns="0" tIns="0" rIns="0" bIns="0" anchor="t" anchorCtr="0">
            <a:noAutofit/>
          </a:bodyPr>
          <a:lstStyle/>
          <a:p>
            <a:pPr marL="0" indent="0"/>
            <a:endParaRPr/>
          </a:p>
        </p:txBody>
      </p:sp>
      <p:sp>
        <p:nvSpPr>
          <p:cNvPr id="556" name="Google Shape;556;p36:notes"/>
          <p:cNvSpPr>
            <a:spLocks noGrp="1" noRot="1" noChangeAspect="1"/>
          </p:cNvSpPr>
          <p:nvPr>
            <p:ph type="sldImg" idx="2"/>
          </p:nvPr>
        </p:nvSpPr>
        <p:spPr>
          <a:xfrm>
            <a:off x="925513" y="909638"/>
            <a:ext cx="5980112" cy="4486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205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7:notes"/>
          <p:cNvSpPr txBox="1">
            <a:spLocks noGrp="1"/>
          </p:cNvSpPr>
          <p:nvPr>
            <p:ph type="body" idx="1"/>
          </p:nvPr>
        </p:nvSpPr>
        <p:spPr>
          <a:xfrm>
            <a:off x="783125" y="5684240"/>
            <a:ext cx="6264628" cy="5384857"/>
          </a:xfrm>
          <a:prstGeom prst="rect">
            <a:avLst/>
          </a:prstGeom>
        </p:spPr>
        <p:txBody>
          <a:bodyPr spcFirstLastPara="1" wrap="square" lIns="0" tIns="0" rIns="0" bIns="0" anchor="t" anchorCtr="0">
            <a:noAutofit/>
          </a:bodyPr>
          <a:lstStyle/>
          <a:p>
            <a:pPr marL="0" indent="0"/>
            <a:endParaRPr/>
          </a:p>
        </p:txBody>
      </p:sp>
      <p:sp>
        <p:nvSpPr>
          <p:cNvPr id="564" name="Google Shape;564;p37:notes"/>
          <p:cNvSpPr>
            <a:spLocks noGrp="1" noRot="1" noChangeAspect="1"/>
          </p:cNvSpPr>
          <p:nvPr>
            <p:ph type="sldImg" idx="2"/>
          </p:nvPr>
        </p:nvSpPr>
        <p:spPr>
          <a:xfrm>
            <a:off x="925513" y="909638"/>
            <a:ext cx="5980112" cy="4486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6:notes"/>
          <p:cNvSpPr txBox="1">
            <a:spLocks noGrp="1"/>
          </p:cNvSpPr>
          <p:nvPr>
            <p:ph type="body" idx="1"/>
          </p:nvPr>
        </p:nvSpPr>
        <p:spPr>
          <a:xfrm>
            <a:off x="783125" y="5684240"/>
            <a:ext cx="6264628" cy="5384857"/>
          </a:xfrm>
          <a:prstGeom prst="rect">
            <a:avLst/>
          </a:prstGeom>
        </p:spPr>
        <p:txBody>
          <a:bodyPr spcFirstLastPara="1" wrap="square" lIns="0" tIns="0" rIns="0" bIns="0" anchor="t" anchorCtr="0">
            <a:noAutofit/>
          </a:bodyPr>
          <a:lstStyle/>
          <a:p>
            <a:pPr marL="0" indent="0"/>
            <a:endParaRPr/>
          </a:p>
        </p:txBody>
      </p:sp>
      <p:sp>
        <p:nvSpPr>
          <p:cNvPr id="556" name="Google Shape;556;p36:notes"/>
          <p:cNvSpPr>
            <a:spLocks noGrp="1" noRot="1" noChangeAspect="1"/>
          </p:cNvSpPr>
          <p:nvPr>
            <p:ph type="sldImg" idx="2"/>
          </p:nvPr>
        </p:nvSpPr>
        <p:spPr>
          <a:xfrm>
            <a:off x="925513" y="909638"/>
            <a:ext cx="5980112" cy="4486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27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1: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5" name="Google Shape;635;p41: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Clr>
                <a:schemeClr val="dk1"/>
              </a:buClr>
              <a:buSzPts val="2000"/>
            </a:pPr>
            <a:endParaRPr sz="2200">
              <a:solidFill>
                <a:srgbClr val="000000"/>
              </a:solidFill>
            </a:endParaRPr>
          </a:p>
        </p:txBody>
      </p:sp>
      <p:sp>
        <p:nvSpPr>
          <p:cNvPr id="636" name="Google Shape;636;p41: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34</a:t>
            </a:fld>
            <a:endParaRPr sz="13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4: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230" name="Google Shape;230;p4: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4</a:t>
            </a:fld>
            <a:endParaRPr sz="13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marL="371532" indent="-371532">
              <a:buFont typeface="Arial" panose="020B0604020202020204" pitchFamily="34" charset="0"/>
              <a:buChar char="•"/>
            </a:pPr>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dirty="0">
                <a:solidFill>
                  <a:schemeClr val="tx1"/>
                </a:solidFill>
                <a:latin typeface="Helvetica 45 Light"/>
                <a:cs typeface="Helvetica 45 Light"/>
              </a:rPr>
              <a:t>L’Apel est la </a:t>
            </a:r>
            <a:r>
              <a:rPr lang="fr-FR" sz="1300" b="1" dirty="0">
                <a:solidFill>
                  <a:schemeClr val="tx1"/>
                </a:solidFill>
                <a:latin typeface="Helvetica 45 Light"/>
                <a:cs typeface="Helvetica 45 Light"/>
              </a:rPr>
              <a:t>plus importante association de parents d’élèves</a:t>
            </a:r>
            <a:r>
              <a:rPr lang="fr-FR" sz="1300" dirty="0">
                <a:solidFill>
                  <a:schemeClr val="tx1"/>
                </a:solidFill>
                <a:latin typeface="Helvetica 45 Light"/>
                <a:cs typeface="Helvetica 45 Light"/>
              </a:rPr>
              <a:t> en France, avec </a:t>
            </a:r>
            <a:r>
              <a:rPr lang="fr-FR" sz="1300" b="1" dirty="0">
                <a:solidFill>
                  <a:schemeClr val="tx1"/>
                </a:solidFill>
                <a:latin typeface="Helvetica 45 Light"/>
                <a:cs typeface="Helvetica 45 Light"/>
              </a:rPr>
              <a:t>plus de 960 000 adhérents</a:t>
            </a:r>
            <a:r>
              <a:rPr lang="fr-FR" sz="1300" dirty="0">
                <a:solidFill>
                  <a:schemeClr val="tx1"/>
                </a:solidFill>
                <a:latin typeface="Helvetica 45 Light"/>
                <a:cs typeface="Helvetica 45 Light"/>
              </a:rPr>
              <a:t>.</a:t>
            </a:r>
          </a:p>
          <a:p>
            <a:pPr marL="371532" indent="-371532">
              <a:buFont typeface="Arial" panose="020B0604020202020204" pitchFamily="34" charset="0"/>
              <a:buChar char="•"/>
            </a:pPr>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dirty="0">
                <a:solidFill>
                  <a:schemeClr val="tx1"/>
                </a:solidFill>
                <a:latin typeface="Helvetica 45 Light"/>
                <a:cs typeface="Helvetica 45 Light"/>
              </a:rPr>
              <a:t>La première Apel date de 1930.</a:t>
            </a:r>
          </a:p>
          <a:p>
            <a:pPr algn="l"/>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b="1" dirty="0">
                <a:solidFill>
                  <a:schemeClr val="tx1"/>
                </a:solidFill>
                <a:latin typeface="Helvetica 45 Light"/>
                <a:cs typeface="Helvetica 45 Light"/>
              </a:rPr>
              <a:t>Seule association officiellement reconnue par l’Enseignement catholique</a:t>
            </a:r>
            <a:r>
              <a:rPr lang="fr-FR" sz="1300" dirty="0">
                <a:solidFill>
                  <a:schemeClr val="tx1"/>
                </a:solidFill>
                <a:latin typeface="Helvetica 45 Light"/>
                <a:cs typeface="Helvetica 45 Light"/>
              </a:rPr>
              <a:t>, elle est présente dans près de </a:t>
            </a:r>
            <a:r>
              <a:rPr lang="fr-FR" sz="1300" b="1" dirty="0">
                <a:solidFill>
                  <a:schemeClr val="tx1"/>
                </a:solidFill>
                <a:latin typeface="Helvetica 45 Light"/>
                <a:cs typeface="Helvetica 45 Light"/>
              </a:rPr>
              <a:t>5000 établissements</a:t>
            </a:r>
            <a:r>
              <a:rPr lang="fr-FR" sz="1300" dirty="0">
                <a:solidFill>
                  <a:schemeClr val="tx1"/>
                </a:solidFill>
                <a:latin typeface="Helvetica 45 Light"/>
                <a:cs typeface="Helvetica 45 Light"/>
              </a:rPr>
              <a:t>.</a:t>
            </a:r>
          </a:p>
          <a:p>
            <a:pPr algn="l"/>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dirty="0">
                <a:solidFill>
                  <a:schemeClr val="tx1"/>
                </a:solidFill>
                <a:latin typeface="Helvetica 45 Light"/>
                <a:cs typeface="Helvetica 45 Light"/>
              </a:rPr>
              <a:t>Les </a:t>
            </a:r>
            <a:r>
              <a:rPr lang="fr-FR" sz="1300" b="1" dirty="0">
                <a:solidFill>
                  <a:schemeClr val="tx1"/>
                </a:solidFill>
                <a:latin typeface="Helvetica 45 Light"/>
                <a:cs typeface="Helvetica 45 Light"/>
              </a:rPr>
              <a:t>Apel d’établissement</a:t>
            </a:r>
            <a:r>
              <a:rPr lang="fr-FR" sz="1300" dirty="0">
                <a:solidFill>
                  <a:schemeClr val="tx1"/>
                </a:solidFill>
                <a:latin typeface="Helvetica 45 Light"/>
                <a:cs typeface="Helvetica 45 Light"/>
              </a:rPr>
              <a:t> adhèrent à une </a:t>
            </a:r>
            <a:r>
              <a:rPr lang="fr-FR" sz="1300" b="1" dirty="0">
                <a:solidFill>
                  <a:schemeClr val="tx1"/>
                </a:solidFill>
                <a:latin typeface="Helvetica 45 Light"/>
                <a:cs typeface="Helvetica 45 Light"/>
              </a:rPr>
              <a:t>Apel départementale</a:t>
            </a:r>
            <a:r>
              <a:rPr lang="fr-FR" sz="1300" dirty="0">
                <a:solidFill>
                  <a:schemeClr val="tx1"/>
                </a:solidFill>
                <a:latin typeface="Helvetica 45 Light"/>
                <a:cs typeface="Helvetica 45 Light"/>
              </a:rPr>
              <a:t>, elle-même adhérente d’une </a:t>
            </a:r>
            <a:r>
              <a:rPr lang="fr-FR" sz="1300" b="1" dirty="0">
                <a:solidFill>
                  <a:schemeClr val="tx1"/>
                </a:solidFill>
                <a:latin typeface="Helvetica 45 Light"/>
                <a:cs typeface="Helvetica 45 Light"/>
              </a:rPr>
              <a:t>Apel académique</a:t>
            </a:r>
            <a:r>
              <a:rPr lang="fr-FR" sz="1300" dirty="0">
                <a:solidFill>
                  <a:schemeClr val="tx1"/>
                </a:solidFill>
                <a:latin typeface="Helvetica 45 Light"/>
                <a:cs typeface="Helvetica 45 Light"/>
              </a:rPr>
              <a:t>, qui adhère à l’</a:t>
            </a:r>
            <a:r>
              <a:rPr lang="fr-FR" sz="1300" b="1" dirty="0">
                <a:solidFill>
                  <a:schemeClr val="tx1"/>
                </a:solidFill>
                <a:latin typeface="Helvetica 45 Light"/>
                <a:cs typeface="Helvetica 45 Light"/>
              </a:rPr>
              <a:t>Apel nationale</a:t>
            </a:r>
            <a:r>
              <a:rPr lang="fr-FR" sz="1300" dirty="0">
                <a:solidFill>
                  <a:schemeClr val="tx1"/>
                </a:solidFill>
                <a:latin typeface="Helvetica 45 Light"/>
                <a:cs typeface="Helvetica 45 Light"/>
              </a:rPr>
              <a:t>. Chacun des échelons du mouvement a un rôle particulier à jouer (animation, représentation, formation, participation au débat éducatif…).</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5</a:t>
            </a:fld>
            <a:endParaRPr lang="fr-FR"/>
          </a:p>
        </p:txBody>
      </p:sp>
    </p:spTree>
    <p:extLst>
      <p:ext uri="{BB962C8B-B14F-4D97-AF65-F5344CB8AC3E}">
        <p14:creationId xmlns:p14="http://schemas.microsoft.com/office/powerpoint/2010/main" val="199982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algn="l"/>
            <a:r>
              <a:rPr lang="fr-FR" sz="1300" dirty="0">
                <a:solidFill>
                  <a:schemeClr val="tx1"/>
                </a:solidFill>
                <a:latin typeface="Helvetica 45 Light"/>
                <a:cs typeface="Helvetica 45 Light"/>
              </a:rPr>
              <a:t>L’Apel remplit </a:t>
            </a:r>
            <a:r>
              <a:rPr lang="fr-FR" sz="1300" b="1" dirty="0">
                <a:solidFill>
                  <a:schemeClr val="tx1"/>
                </a:solidFill>
                <a:latin typeface="Helvetica 45 Light"/>
                <a:cs typeface="Helvetica 45 Light"/>
              </a:rPr>
              <a:t>5 missions essentielles</a:t>
            </a:r>
            <a:r>
              <a:rPr lang="fr-FR" sz="1300" dirty="0">
                <a:solidFill>
                  <a:schemeClr val="tx1"/>
                </a:solidFill>
                <a:latin typeface="Helvetica 45 Light"/>
                <a:cs typeface="Helvetica 45 Light"/>
              </a:rPr>
              <a:t> :</a:t>
            </a:r>
          </a:p>
          <a:p>
            <a:pPr algn="l"/>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b="1" dirty="0">
                <a:solidFill>
                  <a:schemeClr val="tx1"/>
                </a:solidFill>
                <a:latin typeface="Helvetica 45 Light"/>
                <a:cs typeface="Helvetica 45 Light"/>
              </a:rPr>
              <a:t>Défendre la liberté d’enseignement</a:t>
            </a:r>
            <a:r>
              <a:rPr lang="fr-FR" sz="1300" dirty="0">
                <a:solidFill>
                  <a:schemeClr val="tx1"/>
                </a:solidFill>
                <a:latin typeface="Helvetica 45 Light"/>
                <a:cs typeface="Helvetica 45 Light"/>
              </a:rPr>
              <a:t> et le libre choix de l’école ;</a:t>
            </a:r>
          </a:p>
          <a:p>
            <a:pPr marL="371532" indent="-371532">
              <a:buFont typeface="Arial" panose="020B0604020202020204" pitchFamily="34" charset="0"/>
              <a:buChar char="•"/>
            </a:pPr>
            <a:r>
              <a:rPr lang="fr-FR" sz="1300" b="1" dirty="0">
                <a:solidFill>
                  <a:schemeClr val="tx1"/>
                </a:solidFill>
                <a:latin typeface="Helvetica 45 Light"/>
                <a:cs typeface="Helvetica 45 Light"/>
              </a:rPr>
              <a:t>Représenter les parents d’élèves</a:t>
            </a:r>
            <a:r>
              <a:rPr lang="fr-FR" sz="1300" dirty="0">
                <a:solidFill>
                  <a:schemeClr val="tx1"/>
                </a:solidFill>
                <a:latin typeface="Helvetica 45 Light"/>
                <a:cs typeface="Helvetica 45 Light"/>
              </a:rPr>
              <a:t> au sein de l’institution scolaire et des pouvoirs publics ;</a:t>
            </a:r>
          </a:p>
          <a:p>
            <a:pPr marL="371532" indent="-371532">
              <a:buFont typeface="Arial" panose="020B0604020202020204" pitchFamily="34" charset="0"/>
              <a:buChar char="•"/>
            </a:pPr>
            <a:r>
              <a:rPr lang="fr-FR" sz="1300" b="1" dirty="0">
                <a:solidFill>
                  <a:schemeClr val="tx1"/>
                </a:solidFill>
                <a:latin typeface="Helvetica 45 Light"/>
                <a:cs typeface="Helvetica 45 Light"/>
              </a:rPr>
              <a:t>Participer au débat éducatif</a:t>
            </a:r>
            <a:r>
              <a:rPr lang="fr-FR" sz="1300" dirty="0">
                <a:solidFill>
                  <a:schemeClr val="tx1"/>
                </a:solidFill>
                <a:latin typeface="Helvetica 45 Light"/>
                <a:cs typeface="Helvetica 45 Light"/>
              </a:rPr>
              <a:t> national ;</a:t>
            </a:r>
          </a:p>
          <a:p>
            <a:pPr marL="371532" indent="-371532">
              <a:buFont typeface="Arial" panose="020B0604020202020204" pitchFamily="34" charset="0"/>
              <a:buChar char="•"/>
            </a:pPr>
            <a:r>
              <a:rPr lang="fr-FR" sz="1300" b="1" dirty="0">
                <a:solidFill>
                  <a:schemeClr val="tx1"/>
                </a:solidFill>
                <a:latin typeface="Helvetica 45 Light"/>
                <a:cs typeface="Helvetica 45 Light"/>
              </a:rPr>
              <a:t>Participer à la vie et à l’animation des établissements</a:t>
            </a:r>
            <a:r>
              <a:rPr lang="fr-FR" sz="1300" dirty="0">
                <a:solidFill>
                  <a:schemeClr val="tx1"/>
                </a:solidFill>
                <a:latin typeface="Helvetica 45 Light"/>
                <a:cs typeface="Helvetica 45 Light"/>
              </a:rPr>
              <a:t> scolaires ;</a:t>
            </a:r>
          </a:p>
          <a:p>
            <a:pPr marL="371532" indent="-371532">
              <a:buFont typeface="Arial" panose="020B0604020202020204" pitchFamily="34" charset="0"/>
              <a:buChar char="•"/>
            </a:pPr>
            <a:r>
              <a:rPr lang="fr-FR" sz="1300" b="1" dirty="0">
                <a:solidFill>
                  <a:schemeClr val="tx1"/>
                </a:solidFill>
                <a:latin typeface="Helvetica 45 Light"/>
                <a:cs typeface="Helvetica 45 Light"/>
              </a:rPr>
              <a:t>Soutenir les parents</a:t>
            </a:r>
            <a:r>
              <a:rPr lang="fr-FR" sz="1300" dirty="0">
                <a:solidFill>
                  <a:schemeClr val="tx1"/>
                </a:solidFill>
                <a:latin typeface="Helvetica 45 Light"/>
                <a:cs typeface="Helvetica 45 Light"/>
              </a:rPr>
              <a:t> dans les domaines de l’</a:t>
            </a:r>
            <a:r>
              <a:rPr lang="fr-FR" sz="1300" b="1" dirty="0">
                <a:solidFill>
                  <a:schemeClr val="tx1"/>
                </a:solidFill>
                <a:latin typeface="Helvetica 45 Light"/>
                <a:cs typeface="Helvetica 45 Light"/>
              </a:rPr>
              <a:t>éducation</a:t>
            </a:r>
            <a:r>
              <a:rPr lang="fr-FR" sz="1300" dirty="0">
                <a:solidFill>
                  <a:schemeClr val="tx1"/>
                </a:solidFill>
                <a:latin typeface="Helvetica 45 Light"/>
                <a:cs typeface="Helvetica 45 Light"/>
              </a:rPr>
              <a:t> et de la </a:t>
            </a:r>
            <a:r>
              <a:rPr lang="fr-FR" sz="1300" b="1" dirty="0">
                <a:solidFill>
                  <a:schemeClr val="tx1"/>
                </a:solidFill>
                <a:latin typeface="Helvetica 45 Light"/>
                <a:cs typeface="Helvetica 45 Light"/>
              </a:rPr>
              <a:t>scolarité</a:t>
            </a:r>
            <a:r>
              <a:rPr lang="fr-FR" sz="1300" dirty="0">
                <a:solidFill>
                  <a:schemeClr val="tx1"/>
                </a:solidFill>
                <a:latin typeface="Helvetica 45 Light"/>
                <a:cs typeface="Helvetica 45 Light"/>
              </a:rPr>
              <a:t>.</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42123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marL="0" indent="0" defTabSz="495376">
              <a:buClrTx/>
              <a:buSzTx/>
              <a:defRPr/>
            </a:pPr>
            <a:r>
              <a:rPr lang="fr-FR" sz="1300" dirty="0">
                <a:solidFill>
                  <a:schemeClr val="tx1"/>
                </a:solidFill>
                <a:latin typeface="Helvetica 45 Light"/>
                <a:cs typeface="Helvetica 45 Light"/>
              </a:rPr>
              <a:t>Les parents qui confient leur enfant à l’Enseignement catholique font un choix </a:t>
            </a:r>
            <a:r>
              <a:rPr lang="fr-FR" sz="1300" u="sng" dirty="0">
                <a:solidFill>
                  <a:schemeClr val="tx1"/>
                </a:solidFill>
                <a:latin typeface="Helvetica 45 Light"/>
                <a:cs typeface="Helvetica 45 Light"/>
              </a:rPr>
              <a:t>délibéré</a:t>
            </a:r>
            <a:r>
              <a:rPr lang="fr-FR" sz="1300" dirty="0">
                <a:solidFill>
                  <a:schemeClr val="tx1"/>
                </a:solidFill>
                <a:latin typeface="Helvetica 45 Light"/>
                <a:cs typeface="Helvetica 45 Light"/>
              </a:rPr>
              <a:t> et qui les engage. </a:t>
            </a:r>
          </a:p>
          <a:p>
            <a:pPr marL="0" indent="0" defTabSz="495376">
              <a:buClrTx/>
              <a:buSzTx/>
              <a:defRPr/>
            </a:pPr>
            <a:endParaRPr lang="fr-FR" sz="1300" dirty="0">
              <a:solidFill>
                <a:schemeClr val="tx1"/>
              </a:solidFill>
              <a:latin typeface="Helvetica 45 Light"/>
              <a:cs typeface="Helvetica 45 Light"/>
            </a:endParaRPr>
          </a:p>
          <a:p>
            <a:pPr algn="l"/>
            <a:r>
              <a:rPr lang="fr-FR" sz="1300" dirty="0">
                <a:solidFill>
                  <a:schemeClr val="tx1"/>
                </a:solidFill>
                <a:latin typeface="Helvetica 45 Light"/>
                <a:cs typeface="Helvetica 45 Light"/>
              </a:rPr>
              <a:t>Parce qu’elle est la seule association de parents d’élèves de l’enseignement libre, </a:t>
            </a:r>
            <a:r>
              <a:rPr lang="fr-FR" sz="1300" b="1" dirty="0">
                <a:solidFill>
                  <a:schemeClr val="tx1"/>
                </a:solidFill>
                <a:latin typeface="Helvetica 45 Light"/>
                <a:cs typeface="Helvetica 45 Light"/>
              </a:rPr>
              <a:t>l’Apel a vocation à accueillir et représenter TOUS les parents</a:t>
            </a:r>
            <a:r>
              <a:rPr lang="fr-FR" sz="1300" dirty="0">
                <a:solidFill>
                  <a:schemeClr val="tx1"/>
                </a:solidFill>
                <a:latin typeface="Helvetica 45 Light"/>
                <a:cs typeface="Helvetica 45 Light"/>
              </a:rPr>
              <a:t>. </a:t>
            </a:r>
          </a:p>
          <a:p>
            <a:pPr algn="l"/>
            <a:endParaRPr lang="fr-FR" sz="1300" dirty="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191333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8:notes"/>
          <p:cNvSpPr txBox="1">
            <a:spLocks noGrp="1"/>
          </p:cNvSpPr>
          <p:nvPr>
            <p:ph type="body" idx="1"/>
          </p:nvPr>
        </p:nvSpPr>
        <p:spPr>
          <a:xfrm>
            <a:off x="710407" y="4861441"/>
            <a:ext cx="5682877" cy="4605173"/>
          </a:xfrm>
          <a:prstGeom prst="rect">
            <a:avLst/>
          </a:prstGeom>
          <a:noFill/>
          <a:ln>
            <a:noFill/>
          </a:ln>
        </p:spPr>
        <p:txBody>
          <a:bodyPr spcFirstLastPara="1" wrap="square" lIns="0" tIns="0" rIns="0" bIns="0" anchor="t" anchorCtr="0">
            <a:noAutofit/>
          </a:bodyPr>
          <a:lstStyle/>
          <a:p>
            <a:pPr marL="234036" indent="0">
              <a:buSzPts val="2000"/>
            </a:pPr>
            <a:endParaRPr sz="2200" dirty="0">
              <a:solidFill>
                <a:srgbClr val="000000"/>
              </a:solidFill>
            </a:endParaRPr>
          </a:p>
        </p:txBody>
      </p:sp>
      <p:sp>
        <p:nvSpPr>
          <p:cNvPr id="274" name="Google Shape;274;p8:notes"/>
          <p:cNvSpPr txBox="1">
            <a:spLocks noGrp="1"/>
          </p:cNvSpPr>
          <p:nvPr>
            <p:ph type="sldNum" idx="12"/>
          </p:nvPr>
        </p:nvSpPr>
        <p:spPr>
          <a:xfrm>
            <a:off x="4024144" y="9721270"/>
            <a:ext cx="3078054" cy="511328"/>
          </a:xfrm>
          <a:prstGeom prst="rect">
            <a:avLst/>
          </a:prstGeom>
          <a:noFill/>
          <a:ln>
            <a:noFill/>
          </a:ln>
        </p:spPr>
        <p:txBody>
          <a:bodyPr spcFirstLastPara="1" wrap="square" lIns="0" tIns="0" rIns="0" bIns="0" anchor="b" anchorCtr="0">
            <a:noAutofit/>
          </a:bodyPr>
          <a:lstStyle/>
          <a:p>
            <a:pPr algn="r">
              <a:buSzPts val="1200"/>
            </a:pPr>
            <a:fld id="{00000000-1234-1234-1234-123412341234}" type="slidenum">
              <a:rPr lang="fr-FR" sz="1300">
                <a:latin typeface="Times New Roman"/>
                <a:ea typeface="Times New Roman"/>
                <a:cs typeface="Times New Roman"/>
                <a:sym typeface="Times New Roman"/>
              </a:rPr>
              <a:pPr algn="r">
                <a:buSzPts val="1200"/>
              </a:pPr>
              <a:t>8</a:t>
            </a:fld>
            <a:endParaRPr sz="13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5513" y="909638"/>
            <a:ext cx="5980112" cy="4486275"/>
          </a:xfrm>
        </p:spPr>
      </p:sp>
      <p:sp>
        <p:nvSpPr>
          <p:cNvPr id="3" name="Espace réservé des commentaires 2"/>
          <p:cNvSpPr>
            <a:spLocks noGrp="1"/>
          </p:cNvSpPr>
          <p:nvPr>
            <p:ph type="body" idx="1"/>
          </p:nvPr>
        </p:nvSpPr>
        <p:spPr/>
        <p:txBody>
          <a:bodyPr/>
          <a:lstStyle/>
          <a:p>
            <a:pPr marL="371532" indent="-371532">
              <a:buFont typeface="Arial" panose="020B0604020202020204" pitchFamily="34" charset="0"/>
              <a:buChar char="•"/>
            </a:pPr>
            <a:r>
              <a:rPr lang="fr-FR" sz="1300" b="1" dirty="0">
                <a:solidFill>
                  <a:schemeClr val="tx1"/>
                </a:solidFill>
                <a:latin typeface="Helvetica 45 Light"/>
                <a:cs typeface="Helvetica 45 Light"/>
              </a:rPr>
              <a:t>Diffusé tous les deux mois</a:t>
            </a:r>
            <a:r>
              <a:rPr lang="fr-FR" sz="1300" dirty="0">
                <a:solidFill>
                  <a:schemeClr val="tx1"/>
                </a:solidFill>
                <a:latin typeface="Helvetica 45 Light"/>
                <a:cs typeface="Helvetica 45 Light"/>
              </a:rPr>
              <a:t> à l’ensemble des parents adhérents (5 numéros dans l’année), le magazine </a:t>
            </a:r>
            <a:br>
              <a:rPr lang="fr-FR" sz="1300" dirty="0">
                <a:solidFill>
                  <a:schemeClr val="tx1"/>
                </a:solidFill>
                <a:latin typeface="Helvetica 45 Light"/>
                <a:cs typeface="Helvetica 45 Light"/>
              </a:rPr>
            </a:br>
            <a:r>
              <a:rPr lang="fr-FR" sz="1300" b="1" dirty="0">
                <a:solidFill>
                  <a:schemeClr val="tx1"/>
                </a:solidFill>
                <a:latin typeface="Helvetica 45 Light"/>
                <a:cs typeface="Helvetica 45 Light"/>
              </a:rPr>
              <a:t>Famille &amp; éducation traite des questions éducatives et scolaires</a:t>
            </a:r>
            <a:r>
              <a:rPr lang="fr-FR" sz="1300" dirty="0">
                <a:solidFill>
                  <a:schemeClr val="tx1"/>
                </a:solidFill>
                <a:latin typeface="Helvetica 45 Light"/>
                <a:cs typeface="Helvetica 45 Light"/>
              </a:rPr>
              <a:t>. Il offre des infos pratiques, conseils, témoignages et pistes de réflexion.</a:t>
            </a:r>
          </a:p>
          <a:p>
            <a:pPr algn="l"/>
            <a:endParaRPr lang="fr-FR" sz="1300" dirty="0">
              <a:solidFill>
                <a:schemeClr val="tx1"/>
              </a:solidFill>
              <a:latin typeface="Helvetica 45 Light"/>
              <a:cs typeface="Helvetica 45 Light"/>
            </a:endParaRPr>
          </a:p>
          <a:p>
            <a:pPr marL="371532" indent="-371532">
              <a:buFont typeface="Arial" panose="020B0604020202020204" pitchFamily="34" charset="0"/>
              <a:buChar char="•"/>
            </a:pPr>
            <a:r>
              <a:rPr lang="fr-FR" sz="1300" dirty="0">
                <a:solidFill>
                  <a:schemeClr val="tx1"/>
                </a:solidFill>
                <a:latin typeface="Helvetica 45 Light"/>
                <a:cs typeface="Helvetica 45 Light"/>
              </a:rPr>
              <a:t>Les nouveaux adhérents reçoivent généralement leur premier numéro de </a:t>
            </a:r>
            <a:r>
              <a:rPr lang="fr-FR" sz="1300" i="1" dirty="0">
                <a:solidFill>
                  <a:schemeClr val="tx1"/>
                </a:solidFill>
                <a:latin typeface="Helvetica 45 Light"/>
                <a:cs typeface="Helvetica 45 Light"/>
              </a:rPr>
              <a:t>Famille &amp; éducation</a:t>
            </a:r>
            <a:r>
              <a:rPr lang="fr-FR" sz="1300" dirty="0">
                <a:solidFill>
                  <a:schemeClr val="tx1"/>
                </a:solidFill>
                <a:latin typeface="Helvetica 45 Light"/>
                <a:cs typeface="Helvetica 45 Light"/>
              </a:rPr>
              <a:t> aux alentours du mois de février (le temps que leur adhésion remonte au national).</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9</a:t>
            </a:fld>
            <a:endParaRPr lang="fr-FR"/>
          </a:p>
        </p:txBody>
      </p:sp>
    </p:spTree>
    <p:extLst>
      <p:ext uri="{BB962C8B-B14F-4D97-AF65-F5344CB8AC3E}">
        <p14:creationId xmlns:p14="http://schemas.microsoft.com/office/powerpoint/2010/main" val="182540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85800" y="2130480"/>
            <a:ext cx="7772040" cy="14695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1" name="Google Shape;21;p43"/>
          <p:cNvSpPr txBox="1">
            <a:spLocks noGrp="1"/>
          </p:cNvSpPr>
          <p:nvPr>
            <p:ph type="ftr" idx="1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3"/>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1pPr>
            <a:lvl2pPr marL="0" lvl="1"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2pPr>
            <a:lvl3pPr marL="0" lvl="2"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3pPr>
            <a:lvl4pPr marL="0" lvl="3"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4pPr>
            <a:lvl5pPr marL="0" lvl="4"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5pPr>
            <a:lvl6pPr marL="0" lvl="5"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6pPr>
            <a:lvl7pPr marL="0" lvl="6"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7pPr>
            <a:lvl8pPr marL="0" lvl="7"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8pPr>
            <a:lvl9pPr marL="0" lvl="8"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23" name="Google Shape;23;p43"/>
          <p:cNvSpPr txBox="1">
            <a:spLocks noGrp="1"/>
          </p:cNvSpPr>
          <p:nvPr>
            <p:ph type="dt" idx="10"/>
          </p:nvPr>
        </p:nvSpPr>
        <p:spPr>
          <a:xfrm>
            <a:off x="457200" y="6356520"/>
            <a:ext cx="213336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
        <p:cNvGrpSpPr/>
        <p:nvPr/>
      </p:nvGrpSpPr>
      <p:grpSpPr>
        <a:xfrm>
          <a:off x="0" y="0"/>
          <a:ext cx="0" cy="0"/>
          <a:chOff x="0" y="0"/>
          <a:chExt cx="0" cy="0"/>
        </a:xfrm>
      </p:grpSpPr>
      <p:sp>
        <p:nvSpPr>
          <p:cNvPr id="25" name="Google Shape;25;p46"/>
          <p:cNvSpPr txBox="1">
            <a:spLocks noGrp="1"/>
          </p:cNvSpPr>
          <p:nvPr>
            <p:ph type="ftr" idx="1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1pPr>
            <a:lvl2pPr marL="0" lvl="1"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2pPr>
            <a:lvl3pPr marL="0" lvl="2"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3pPr>
            <a:lvl4pPr marL="0" lvl="3"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4pPr>
            <a:lvl5pPr marL="0" lvl="4"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5pPr>
            <a:lvl6pPr marL="0" lvl="5"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6pPr>
            <a:lvl7pPr marL="0" lvl="6"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7pPr>
            <a:lvl8pPr marL="0" lvl="7"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8pPr>
            <a:lvl9pPr marL="0" lvl="8"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27" name="Google Shape;27;p46"/>
          <p:cNvSpPr txBox="1">
            <a:spLocks noGrp="1"/>
          </p:cNvSpPr>
          <p:nvPr>
            <p:ph type="dt" idx="10"/>
          </p:nvPr>
        </p:nvSpPr>
        <p:spPr>
          <a:xfrm>
            <a:off x="457200" y="6356520"/>
            <a:ext cx="213336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05/10/2023</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75388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1"/>
        <p:cNvGrpSpPr/>
        <p:nvPr/>
      </p:nvGrpSpPr>
      <p:grpSpPr>
        <a:xfrm>
          <a:off x="0" y="0"/>
          <a:ext cx="0" cy="0"/>
          <a:chOff x="0" y="0"/>
          <a:chExt cx="0" cy="0"/>
        </a:xfrm>
      </p:grpSpPr>
      <p:sp>
        <p:nvSpPr>
          <p:cNvPr id="112" name="Google Shape;112;p45"/>
          <p:cNvSpPr txBox="1">
            <a:spLocks noGrp="1"/>
          </p:cNvSpPr>
          <p:nvPr>
            <p:ph type="ftr" idx="1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5"/>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1pPr>
            <a:lvl2pPr marL="0" lvl="1"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2pPr>
            <a:lvl3pPr marL="0" lvl="2"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3pPr>
            <a:lvl4pPr marL="0" lvl="3"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4pPr>
            <a:lvl5pPr marL="0" lvl="4"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5pPr>
            <a:lvl6pPr marL="0" lvl="5"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6pPr>
            <a:lvl7pPr marL="0" lvl="6"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7pPr>
            <a:lvl8pPr marL="0" lvl="7"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8pPr>
            <a:lvl9pPr marL="0" lvl="8" indent="0" algn="r">
              <a:lnSpc>
                <a:spcPct val="100000"/>
              </a:lnSpc>
              <a:spcBef>
                <a:spcPts val="0"/>
              </a:spcBef>
              <a:buClr>
                <a:srgbClr val="8B8B8B"/>
              </a:buClr>
              <a:buSzPts val="1200"/>
              <a:buFont typeface="Calibri"/>
              <a:buNone/>
              <a:defRPr sz="1200" b="0" strike="noStrik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114" name="Google Shape;114;p45"/>
          <p:cNvSpPr txBox="1">
            <a:spLocks noGrp="1"/>
          </p:cNvSpPr>
          <p:nvPr>
            <p:ph type="dt" idx="10"/>
          </p:nvPr>
        </p:nvSpPr>
        <p:spPr>
          <a:xfrm>
            <a:off x="457200" y="6356520"/>
            <a:ext cx="213336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42"/>
          <p:cNvSpPr/>
          <p:nvPr/>
        </p:nvSpPr>
        <p:spPr>
          <a:xfrm>
            <a:off x="289080" y="289080"/>
            <a:ext cx="8593200" cy="6281640"/>
          </a:xfrm>
          <a:prstGeom prst="rect">
            <a:avLst/>
          </a:prstGeom>
          <a:solidFill>
            <a:srgbClr val="EFEBEB"/>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42"/>
          <p:cNvSpPr/>
          <p:nvPr/>
        </p:nvSpPr>
        <p:spPr>
          <a:xfrm>
            <a:off x="295200" y="284760"/>
            <a:ext cx="8593200" cy="703440"/>
          </a:xfrm>
          <a:prstGeom prst="rect">
            <a:avLst/>
          </a:prstGeom>
          <a:solidFill>
            <a:srgbClr val="20A69E"/>
          </a:solidFill>
          <a:ln>
            <a:noFill/>
          </a:ln>
          <a:effectLst>
            <a:outerShdw blurRad="50760" dist="38006" dir="5758835" algn="tl" rotWithShape="0">
              <a:srgbClr val="595959">
                <a:alpha val="42745"/>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20A69E"/>
              </a:solidFill>
              <a:latin typeface="Calibri"/>
              <a:ea typeface="Calibri"/>
              <a:cs typeface="Calibri"/>
              <a:sym typeface="Calibri"/>
            </a:endParaRPr>
          </a:p>
        </p:txBody>
      </p:sp>
      <p:pic>
        <p:nvPicPr>
          <p:cNvPr id="12" name="Google Shape;12;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10000" y="320760"/>
            <a:ext cx="866520" cy="642960"/>
          </a:xfrm>
          <a:prstGeom prst="rect">
            <a:avLst/>
          </a:prstGeom>
          <a:noFill/>
          <a:ln>
            <a:noFill/>
          </a:ln>
        </p:spPr>
      </p:pic>
      <p:sp>
        <p:nvSpPr>
          <p:cNvPr id="13" name="Google Shape;13;p42"/>
          <p:cNvSpPr txBox="1">
            <a:spLocks noGrp="1"/>
          </p:cNvSpPr>
          <p:nvPr>
            <p:ph type="title"/>
          </p:nvPr>
        </p:nvSpPr>
        <p:spPr>
          <a:xfrm>
            <a:off x="685800" y="2130480"/>
            <a:ext cx="7772040" cy="1469520"/>
          </a:xfrm>
          <a:prstGeom prst="rect">
            <a:avLst/>
          </a:prstGeom>
          <a:noFill/>
          <a:ln>
            <a:noFill/>
          </a:ln>
        </p:spPr>
        <p:txBody>
          <a:bodyPr spcFirstLastPara="1" wrap="square" lIns="90000" tIns="45000" rIns="90000" bIns="450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42"/>
          <p:cNvSpPr txBox="1">
            <a:spLocks noGrp="1"/>
          </p:cNvSpPr>
          <p:nvPr>
            <p:ph type="dt" idx="10"/>
          </p:nvPr>
        </p:nvSpPr>
        <p:spPr>
          <a:xfrm>
            <a:off x="457200" y="6356520"/>
            <a:ext cx="213336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42"/>
          <p:cNvSpPr txBox="1">
            <a:spLocks noGrp="1"/>
          </p:cNvSpPr>
          <p:nvPr>
            <p:ph type="ftr" idx="1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42"/>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solidFill>
                <a:srgbClr val="000000"/>
              </a:solidFill>
              <a:latin typeface="Times New Roman"/>
              <a:ea typeface="Times New Roman"/>
              <a:cs typeface="Times New Roman"/>
              <a:sym typeface="Times New Roman"/>
            </a:endParaRPr>
          </a:p>
        </p:txBody>
      </p:sp>
      <p:sp>
        <p:nvSpPr>
          <p:cNvPr id="17" name="Google Shape;17;p4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44"/>
          <p:cNvSpPr/>
          <p:nvPr/>
        </p:nvSpPr>
        <p:spPr>
          <a:xfrm>
            <a:off x="289080" y="289080"/>
            <a:ext cx="8593200" cy="6281640"/>
          </a:xfrm>
          <a:prstGeom prst="rect">
            <a:avLst/>
          </a:prstGeom>
          <a:solidFill>
            <a:srgbClr val="EFEBEB"/>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44"/>
          <p:cNvSpPr/>
          <p:nvPr/>
        </p:nvSpPr>
        <p:spPr>
          <a:xfrm>
            <a:off x="295200" y="284760"/>
            <a:ext cx="8593200" cy="703440"/>
          </a:xfrm>
          <a:prstGeom prst="rect">
            <a:avLst/>
          </a:prstGeom>
          <a:solidFill>
            <a:srgbClr val="20A69E"/>
          </a:solidFill>
          <a:ln>
            <a:noFill/>
          </a:ln>
          <a:effectLst>
            <a:outerShdw blurRad="50760" dist="38006" dir="5758835" algn="tl" rotWithShape="0">
              <a:srgbClr val="595959">
                <a:alpha val="42745"/>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20A69E"/>
              </a:solidFill>
              <a:latin typeface="Calibri"/>
              <a:ea typeface="Calibri"/>
              <a:cs typeface="Calibri"/>
              <a:sym typeface="Calibri"/>
            </a:endParaRPr>
          </a:p>
        </p:txBody>
      </p:sp>
      <p:pic>
        <p:nvPicPr>
          <p:cNvPr id="105" name="Google Shape;105;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10000" y="320760"/>
            <a:ext cx="866520" cy="642960"/>
          </a:xfrm>
          <a:prstGeom prst="rect">
            <a:avLst/>
          </a:prstGeom>
          <a:noFill/>
          <a:ln>
            <a:noFill/>
          </a:ln>
        </p:spPr>
      </p:pic>
      <p:sp>
        <p:nvSpPr>
          <p:cNvPr id="106" name="Google Shape;106;p44"/>
          <p:cNvSpPr txBox="1">
            <a:spLocks noGrp="1"/>
          </p:cNvSpPr>
          <p:nvPr>
            <p:ph type="title"/>
          </p:nvPr>
        </p:nvSpPr>
        <p:spPr>
          <a:xfrm>
            <a:off x="457200" y="274680"/>
            <a:ext cx="8229240" cy="1142640"/>
          </a:xfrm>
          <a:prstGeom prst="rect">
            <a:avLst/>
          </a:prstGeom>
          <a:noFill/>
          <a:ln>
            <a:noFill/>
          </a:ln>
        </p:spPr>
        <p:txBody>
          <a:bodyPr spcFirstLastPara="1" wrap="square" lIns="90000" tIns="45000" rIns="90000" bIns="450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44"/>
          <p:cNvSpPr txBox="1">
            <a:spLocks noGrp="1"/>
          </p:cNvSpPr>
          <p:nvPr>
            <p:ph type="body" idx="1"/>
          </p:nvPr>
        </p:nvSpPr>
        <p:spPr>
          <a:xfrm>
            <a:off x="457200" y="1600200"/>
            <a:ext cx="8229240" cy="45255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8" name="Google Shape;108;p44"/>
          <p:cNvSpPr txBox="1">
            <a:spLocks noGrp="1"/>
          </p:cNvSpPr>
          <p:nvPr>
            <p:ph type="dt" idx="10"/>
          </p:nvPr>
        </p:nvSpPr>
        <p:spPr>
          <a:xfrm>
            <a:off x="457200" y="6356520"/>
            <a:ext cx="213336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44"/>
          <p:cNvSpPr txBox="1">
            <a:spLocks noGrp="1"/>
          </p:cNvSpPr>
          <p:nvPr>
            <p:ph type="ftr" idx="1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44"/>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mailto:apel78@orange.fr" TargetMode="External"/><Relationship Id="rId4" Type="http://schemas.openxmlformats.org/officeDocument/2006/relationships/hyperlink" Target="mailto:hedjam95@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pW5SSiDqy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www.apel-saint-jean-hulst.org/" TargetMode="External"/><Relationship Id="rId4" Type="http://schemas.openxmlformats.org/officeDocument/2006/relationships/hyperlink" Target="mailto:apelchataigniers@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201" name="Google Shape;201;p1"/>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1"/>
          <p:cNvSpPr/>
          <p:nvPr/>
        </p:nvSpPr>
        <p:spPr>
          <a:xfrm>
            <a:off x="6296760" y="6432120"/>
            <a:ext cx="1625400" cy="4255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203" name="Google Shape;203;p1"/>
          <p:cNvSpPr/>
          <p:nvPr/>
        </p:nvSpPr>
        <p:spPr>
          <a:xfrm>
            <a:off x="936597" y="3939220"/>
            <a:ext cx="7723382" cy="1403753"/>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CC0099"/>
              </a:solidFill>
              <a:latin typeface="Calibri"/>
              <a:ea typeface="Calibri"/>
              <a:cs typeface="Calibri"/>
              <a:sym typeface="Calibri"/>
            </a:endParaRPr>
          </a:p>
        </p:txBody>
      </p:sp>
      <p:sp>
        <p:nvSpPr>
          <p:cNvPr id="204" name="Google Shape;204;p1"/>
          <p:cNvSpPr/>
          <p:nvPr/>
        </p:nvSpPr>
        <p:spPr>
          <a:xfrm>
            <a:off x="936597" y="1934165"/>
            <a:ext cx="7814250" cy="1256379"/>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
          <p:cNvSpPr txBox="1">
            <a:spLocks noGrp="1"/>
          </p:cNvSpPr>
          <p:nvPr>
            <p:ph type="subTitle" idx="1"/>
          </p:nvPr>
        </p:nvSpPr>
        <p:spPr>
          <a:xfrm>
            <a:off x="1029771" y="4228079"/>
            <a:ext cx="7270806" cy="10630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CC0099"/>
              </a:buClr>
              <a:buSzPts val="2400"/>
              <a:buFont typeface="Martel Sans Black"/>
              <a:buNone/>
            </a:pPr>
            <a:r>
              <a:rPr lang="fr-FR" sz="2400" b="0" i="0" u="none" strike="noStrike" cap="none" dirty="0">
                <a:solidFill>
                  <a:srgbClr val="CC0099"/>
                </a:solidFill>
                <a:latin typeface="Martel Sans Black"/>
                <a:ea typeface="Martel Sans Black"/>
                <a:cs typeface="Martel Sans Black"/>
                <a:sym typeface="Martel Sans Black"/>
              </a:rPr>
              <a:t>Association de parents d’élèves </a:t>
            </a:r>
            <a:endParaRPr sz="2400" b="0" i="0" u="none" strike="noStrike" cap="none" dirty="0">
              <a:solidFill>
                <a:srgbClr val="CC0099"/>
              </a:solidFill>
              <a:latin typeface="Arial"/>
              <a:ea typeface="Arial"/>
              <a:cs typeface="Arial"/>
              <a:sym typeface="Arial"/>
            </a:endParaRPr>
          </a:p>
          <a:p>
            <a:pPr marL="0" marR="0" lvl="0" indent="0" algn="l" rtl="0">
              <a:lnSpc>
                <a:spcPct val="100000"/>
              </a:lnSpc>
              <a:spcBef>
                <a:spcPts val="479"/>
              </a:spcBef>
              <a:spcAft>
                <a:spcPts val="0"/>
              </a:spcAft>
              <a:buClr>
                <a:srgbClr val="CC0099"/>
              </a:buClr>
              <a:buSzPts val="2400"/>
              <a:buFont typeface="Martel Sans Black"/>
              <a:buNone/>
            </a:pPr>
            <a:r>
              <a:rPr lang="fr-FR" sz="2400" b="0" i="0" u="none" strike="noStrike" cap="none" dirty="0">
                <a:solidFill>
                  <a:srgbClr val="CC0099"/>
                </a:solidFill>
                <a:latin typeface="Martel Sans Black"/>
                <a:ea typeface="Martel Sans Black"/>
                <a:cs typeface="Martel Sans Black"/>
                <a:sym typeface="Martel Sans Black"/>
              </a:rPr>
              <a:t>de l’enseignement libre</a:t>
            </a:r>
            <a:endParaRPr sz="2400" b="0" i="0" u="none" strike="noStrike" cap="none" dirty="0">
              <a:solidFill>
                <a:srgbClr val="CC0099"/>
              </a:solidFill>
              <a:latin typeface="Arial"/>
              <a:ea typeface="Arial"/>
              <a:cs typeface="Arial"/>
              <a:sym typeface="Arial"/>
            </a:endParaRPr>
          </a:p>
        </p:txBody>
      </p:sp>
      <p:sp>
        <p:nvSpPr>
          <p:cNvPr id="206" name="Google Shape;206;p1"/>
          <p:cNvSpPr txBox="1">
            <a:spLocks noGrp="1"/>
          </p:cNvSpPr>
          <p:nvPr>
            <p:ph type="title"/>
          </p:nvPr>
        </p:nvSpPr>
        <p:spPr>
          <a:xfrm>
            <a:off x="955645" y="2009882"/>
            <a:ext cx="7772040" cy="146952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Clr>
                <a:srgbClr val="20A69E"/>
              </a:buClr>
              <a:buSzPts val="4400"/>
              <a:buFont typeface="Martel Sans Black"/>
              <a:buNone/>
            </a:pPr>
            <a:r>
              <a:rPr lang="fr-FR" sz="4400" b="0" strike="noStrike" dirty="0">
                <a:solidFill>
                  <a:srgbClr val="20A69E"/>
                </a:solidFill>
                <a:latin typeface="Martel Sans Black"/>
                <a:ea typeface="Martel Sans Black"/>
                <a:cs typeface="Martel Sans Black"/>
                <a:sym typeface="Martel Sans Black"/>
              </a:rPr>
              <a:t>Assemblée générale</a:t>
            </a:r>
            <a:br>
              <a:rPr lang="fr-FR" sz="4400" dirty="0"/>
            </a:br>
            <a:r>
              <a:rPr lang="fr-FR" sz="2400" b="0" strike="noStrike" dirty="0">
                <a:solidFill>
                  <a:srgbClr val="20A69E"/>
                </a:solidFill>
                <a:latin typeface="Martel Sans Black"/>
                <a:ea typeface="Martel Sans Black"/>
                <a:cs typeface="Martel Sans Black"/>
                <a:sym typeface="Martel Sans Black"/>
              </a:rPr>
              <a:t>5 octobre 2023</a:t>
            </a:r>
            <a:endParaRPr sz="2400" b="0" strike="noStrike" dirty="0">
              <a:solidFill>
                <a:srgbClr val="000000"/>
              </a:solidFill>
              <a:latin typeface="Calibri"/>
              <a:ea typeface="Calibri"/>
              <a:cs typeface="Calibri"/>
              <a:sym typeface="Calibri"/>
            </a:endParaRPr>
          </a:p>
        </p:txBody>
      </p:sp>
      <p:sp>
        <p:nvSpPr>
          <p:cNvPr id="209" name="Google Shape;209;p1"/>
          <p:cNvSpPr txBox="1">
            <a:spLocks noGrp="1"/>
          </p:cNvSpPr>
          <p:nvPr>
            <p:ph type="sldNum" idx="12"/>
          </p:nvPr>
        </p:nvSpPr>
        <p:spPr>
          <a:xfrm>
            <a:off x="655308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1</a:t>
            </a:fld>
            <a:endParaRPr/>
          </a:p>
        </p:txBody>
      </p:sp>
      <p:pic>
        <p:nvPicPr>
          <p:cNvPr id="2" name="Image 1">
            <a:extLst>
              <a:ext uri="{FF2B5EF4-FFF2-40B4-BE49-F238E27FC236}">
                <a16:creationId xmlns:a16="http://schemas.microsoft.com/office/drawing/2014/main" id="{CB89ACFF-C4EC-A3C2-6D5F-4EDC67B96B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4651" y="3939220"/>
            <a:ext cx="2085328" cy="1357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292781" y="437573"/>
            <a:ext cx="7874386" cy="423699"/>
          </a:xfrm>
        </p:spPr>
        <p:txBody>
          <a:bodyPr>
            <a:normAutofit fontScale="90000"/>
          </a:bodyPr>
          <a:lstStyle/>
          <a:p>
            <a:pPr algn="l"/>
            <a:r>
              <a:rPr lang="fr-FR" sz="2800" dirty="0">
                <a:solidFill>
                  <a:schemeClr val="bg1"/>
                </a:solidFill>
                <a:latin typeface="Martel Sans Black"/>
                <a:cs typeface="Martel Sans Black"/>
              </a:rPr>
              <a:t>Le service Information et conseil aux familles</a:t>
            </a:r>
          </a:p>
        </p:txBody>
      </p:sp>
      <p:sp>
        <p:nvSpPr>
          <p:cNvPr id="16" name="Sous-titre 2"/>
          <p:cNvSpPr>
            <a:spLocks noGrp="1"/>
          </p:cNvSpPr>
          <p:nvPr>
            <p:ph type="subTitle" idx="1"/>
          </p:nvPr>
        </p:nvSpPr>
        <p:spPr>
          <a:xfrm>
            <a:off x="536331" y="1406332"/>
            <a:ext cx="8150468" cy="4703445"/>
          </a:xfrm>
        </p:spPr>
        <p:txBody>
          <a:bodyPr>
            <a:normAutofit/>
          </a:bodyPr>
          <a:lstStyle/>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Trois domaines d’intervention :</a:t>
            </a:r>
          </a:p>
          <a:p>
            <a:pPr algn="l"/>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orientation</a:t>
            </a:r>
            <a:r>
              <a:rPr lang="fr-FR" sz="2000" dirty="0">
                <a:solidFill>
                  <a:schemeClr val="tx1"/>
                </a:solidFill>
                <a:latin typeface="Helvetica 45 Light"/>
                <a:cs typeface="Helvetica 45 Light"/>
              </a:rPr>
              <a:t> et </a:t>
            </a:r>
            <a:r>
              <a:rPr lang="fr-FR" sz="2000" b="1" dirty="0">
                <a:solidFill>
                  <a:schemeClr val="tx1"/>
                </a:solidFill>
                <a:latin typeface="Helvetica 45 Light"/>
                <a:cs typeface="Helvetica 45 Light"/>
              </a:rPr>
              <a:t>rapprochement entre école et monde professionnel</a:t>
            </a:r>
            <a:r>
              <a:rPr lang="fr-FR" sz="2000" dirty="0">
                <a:solidFill>
                  <a:schemeClr val="tx1"/>
                </a:solidFill>
                <a:latin typeface="Helvetica 45 Light"/>
                <a:cs typeface="Helvetica 45 Light"/>
              </a:rPr>
              <a:t> ;</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école inclusive </a:t>
            </a:r>
            <a:r>
              <a:rPr lang="fr-FR" sz="2000" dirty="0">
                <a:solidFill>
                  <a:schemeClr val="tx1"/>
                </a:solidFill>
                <a:latin typeface="Helvetica 45 Light"/>
                <a:cs typeface="Helvetica 45 Light"/>
              </a:rPr>
              <a:t>;</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réflexions éducatives</a:t>
            </a:r>
            <a:r>
              <a:rPr lang="fr-FR" sz="2000" dirty="0">
                <a:solidFill>
                  <a:schemeClr val="tx1"/>
                </a:solidFill>
                <a:latin typeface="Helvetica 45 Light"/>
                <a:cs typeface="Helvetica 45 Light"/>
              </a:rPr>
              <a:t>.</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Un numéro : 01 39 53 35 35</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10</a:t>
            </a:fld>
            <a:endParaRPr lang="fr-FR" sz="900" dirty="0"/>
          </a:p>
        </p:txBody>
      </p:sp>
    </p:spTree>
    <p:extLst>
      <p:ext uri="{BB962C8B-B14F-4D97-AF65-F5344CB8AC3E}">
        <p14:creationId xmlns:p14="http://schemas.microsoft.com/office/powerpoint/2010/main" val="332021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La plateforme téléphonique Apel service</a:t>
            </a:r>
          </a:p>
        </p:txBody>
      </p:sp>
      <p:sp>
        <p:nvSpPr>
          <p:cNvPr id="16" name="Sous-titre 2"/>
          <p:cNvSpPr>
            <a:spLocks noGrp="1"/>
          </p:cNvSpPr>
          <p:nvPr>
            <p:ph type="subTitle" idx="1"/>
          </p:nvPr>
        </p:nvSpPr>
        <p:spPr>
          <a:xfrm>
            <a:off x="865917" y="1103973"/>
            <a:ext cx="7405221" cy="5240334"/>
          </a:xfrm>
        </p:spPr>
        <p:txBody>
          <a:bodyPr>
            <a:normAutofit lnSpcReduction="10000"/>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Une </a:t>
            </a:r>
            <a:r>
              <a:rPr lang="fr-FR" sz="2000" b="1" dirty="0">
                <a:solidFill>
                  <a:schemeClr val="tx1"/>
                </a:solidFill>
                <a:latin typeface="Helvetica 45 Light"/>
                <a:cs typeface="Helvetica 45 Light"/>
              </a:rPr>
              <a:t>équipe de professionnels </a:t>
            </a:r>
            <a:r>
              <a:rPr lang="fr-FR" sz="2000" dirty="0">
                <a:solidFill>
                  <a:schemeClr val="tx1"/>
                </a:solidFill>
                <a:latin typeface="Helvetica 45 Light"/>
                <a:cs typeface="Helvetica 45 Light"/>
              </a:rPr>
              <a:t>à votre écoute, pour répondre à </a:t>
            </a:r>
            <a:r>
              <a:rPr lang="fr-FR" sz="2000" b="1" dirty="0">
                <a:solidFill>
                  <a:schemeClr val="tx1"/>
                </a:solidFill>
                <a:latin typeface="Helvetica 45 Light"/>
                <a:cs typeface="Helvetica 45 Light"/>
              </a:rPr>
              <a:t>tous types de questions éducatives</a:t>
            </a:r>
          </a:p>
          <a:p>
            <a:pPr algn="l"/>
            <a:endParaRPr lang="fr-FR" sz="2000" b="1"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Appel </a:t>
            </a:r>
            <a:r>
              <a:rPr lang="fr-FR" sz="2000" b="1" dirty="0">
                <a:solidFill>
                  <a:schemeClr val="tx1"/>
                </a:solidFill>
                <a:latin typeface="Helvetica 45 Light"/>
                <a:cs typeface="Helvetica 45 Light"/>
              </a:rPr>
              <a:t>non surtaxé</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b="1" dirty="0">
                <a:solidFill>
                  <a:schemeClr val="tx1"/>
                </a:solidFill>
                <a:latin typeface="Helvetica 45 Light"/>
                <a:cs typeface="Helvetica 45 Light"/>
              </a:rPr>
              <a:t>Anonymat</a:t>
            </a:r>
            <a:r>
              <a:rPr lang="fr-FR" sz="2000" dirty="0">
                <a:solidFill>
                  <a:schemeClr val="tx1"/>
                </a:solidFill>
                <a:latin typeface="Helvetica 45 Light"/>
                <a:cs typeface="Helvetica 45 Light"/>
              </a:rPr>
              <a:t> et </a:t>
            </a:r>
            <a:r>
              <a:rPr lang="fr-FR" sz="2000" b="1" dirty="0">
                <a:solidFill>
                  <a:schemeClr val="tx1"/>
                </a:solidFill>
                <a:latin typeface="Helvetica 45 Light"/>
                <a:cs typeface="Helvetica 45 Light"/>
              </a:rPr>
              <a:t>confidentialité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11</a:t>
            </a:fld>
            <a:endParaRPr lang="fr-FR" sz="900" dirty="0"/>
          </a:p>
        </p:txBody>
      </p:sp>
      <p:pic>
        <p:nvPicPr>
          <p:cNvPr id="3" name="Image 2">
            <a:extLst>
              <a:ext uri="{FF2B5EF4-FFF2-40B4-BE49-F238E27FC236}">
                <a16:creationId xmlns:a16="http://schemas.microsoft.com/office/drawing/2014/main" id="{6B756A06-4B16-E94D-BA51-04E1C9FCF6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79" y="2448624"/>
            <a:ext cx="3733800" cy="2362200"/>
          </a:xfrm>
          <a:prstGeom prst="rect">
            <a:avLst/>
          </a:prstGeom>
        </p:spPr>
      </p:pic>
    </p:spTree>
    <p:extLst>
      <p:ext uri="{BB962C8B-B14F-4D97-AF65-F5344CB8AC3E}">
        <p14:creationId xmlns:p14="http://schemas.microsoft.com/office/powerpoint/2010/main" val="19752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 site </a:t>
            </a:r>
            <a:r>
              <a:rPr lang="fr-FR" sz="2800" dirty="0" err="1">
                <a:solidFill>
                  <a:schemeClr val="bg1"/>
                </a:solidFill>
                <a:latin typeface="Martel Sans Black"/>
                <a:cs typeface="Martel Sans Black"/>
              </a:rPr>
              <a:t>www.apel.fr</a:t>
            </a:r>
            <a:endParaRPr lang="fr-FR" sz="2800" dirty="0">
              <a:solidFill>
                <a:schemeClr val="bg1"/>
              </a:solidFill>
              <a:latin typeface="Martel Sans Black"/>
              <a:cs typeface="Martel Sans Black"/>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12</a:t>
            </a:fld>
            <a:endParaRPr lang="fr-FR" sz="900" dirty="0"/>
          </a:p>
        </p:txBody>
      </p:sp>
      <p:pic>
        <p:nvPicPr>
          <p:cNvPr id="3" name="Image 2">
            <a:extLst>
              <a:ext uri="{FF2B5EF4-FFF2-40B4-BE49-F238E27FC236}">
                <a16:creationId xmlns:a16="http://schemas.microsoft.com/office/drawing/2014/main" id="{0710A6F5-EA42-C8FC-9BC3-F2766FB21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3170" y="1052295"/>
            <a:ext cx="5119499" cy="2531859"/>
          </a:xfrm>
          <a:prstGeom prst="rect">
            <a:avLst/>
          </a:prstGeom>
        </p:spPr>
      </p:pic>
      <p:pic>
        <p:nvPicPr>
          <p:cNvPr id="6" name="Image 5">
            <a:extLst>
              <a:ext uri="{FF2B5EF4-FFF2-40B4-BE49-F238E27FC236}">
                <a16:creationId xmlns:a16="http://schemas.microsoft.com/office/drawing/2014/main" id="{58C1AB2F-7AF9-9945-07FF-AD6E90F8F9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3170" y="3581012"/>
            <a:ext cx="5119499" cy="2839416"/>
          </a:xfrm>
          <a:prstGeom prst="rect">
            <a:avLst/>
          </a:prstGeom>
        </p:spPr>
      </p:pic>
    </p:spTree>
    <p:extLst>
      <p:ext uri="{BB962C8B-B14F-4D97-AF65-F5344CB8AC3E}">
        <p14:creationId xmlns:p14="http://schemas.microsoft.com/office/powerpoint/2010/main" val="40664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Les Rencontres parents-école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13</a:t>
            </a:fld>
            <a:endParaRPr lang="fr-FR" sz="900" dirty="0"/>
          </a:p>
        </p:txBody>
      </p:sp>
      <p:pic>
        <p:nvPicPr>
          <p:cNvPr id="3" name="Image 2">
            <a:extLst>
              <a:ext uri="{FF2B5EF4-FFF2-40B4-BE49-F238E27FC236}">
                <a16:creationId xmlns:a16="http://schemas.microsoft.com/office/drawing/2014/main" id="{4761AB62-1A26-CB4B-9519-7AE18A6797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73" y="1100778"/>
            <a:ext cx="2637698" cy="5281830"/>
          </a:xfrm>
          <a:prstGeom prst="rect">
            <a:avLst/>
          </a:prstGeom>
        </p:spPr>
      </p:pic>
      <p:sp>
        <p:nvSpPr>
          <p:cNvPr id="2" name="ZoneTexte 1">
            <a:extLst>
              <a:ext uri="{FF2B5EF4-FFF2-40B4-BE49-F238E27FC236}">
                <a16:creationId xmlns:a16="http://schemas.microsoft.com/office/drawing/2014/main" id="{DD5015D3-72C7-AC86-799A-072B1FA8EDF3}"/>
              </a:ext>
            </a:extLst>
          </p:cNvPr>
          <p:cNvSpPr txBox="1"/>
          <p:nvPr/>
        </p:nvSpPr>
        <p:spPr>
          <a:xfrm>
            <a:off x="3603279" y="1358020"/>
            <a:ext cx="4667859" cy="2123658"/>
          </a:xfrm>
          <a:prstGeom prst="rect">
            <a:avLst/>
          </a:prstGeom>
          <a:noFill/>
        </p:spPr>
        <p:txBody>
          <a:bodyPr wrap="square" rtlCol="0">
            <a:spAutoFit/>
          </a:bodyPr>
          <a:lstStyle/>
          <a:p>
            <a:r>
              <a:rPr lang="fr-FR" sz="1600" dirty="0"/>
              <a:t>Les thématiques:</a:t>
            </a:r>
          </a:p>
          <a:p>
            <a:pPr marL="285750" indent="-285750">
              <a:buFontTx/>
              <a:buChar char="-"/>
            </a:pPr>
            <a:r>
              <a:rPr lang="fr-FR" sz="1600" dirty="0"/>
              <a:t>Agir contre le harcèlement</a:t>
            </a:r>
          </a:p>
          <a:p>
            <a:pPr marL="285750" indent="-285750">
              <a:buFontTx/>
              <a:buChar char="-"/>
            </a:pPr>
            <a:r>
              <a:rPr lang="fr-FR" sz="1600" dirty="0"/>
              <a:t>Accompagner l’orientation</a:t>
            </a:r>
          </a:p>
          <a:p>
            <a:pPr marL="285750" indent="-285750">
              <a:buFontTx/>
              <a:buChar char="-"/>
            </a:pPr>
            <a:r>
              <a:rPr lang="fr-FR" sz="1600" dirty="0"/>
              <a:t>L’autorité</a:t>
            </a:r>
          </a:p>
          <a:p>
            <a:pPr marL="285750" indent="-285750">
              <a:buFontTx/>
              <a:buChar char="-"/>
            </a:pPr>
            <a:r>
              <a:rPr lang="fr-FR" sz="1600" dirty="0"/>
              <a:t>La motivation</a:t>
            </a:r>
          </a:p>
          <a:p>
            <a:pPr marL="285750" indent="-285750">
              <a:buFontTx/>
              <a:buChar char="-"/>
            </a:pPr>
            <a:r>
              <a:rPr lang="fr-FR" sz="1600" dirty="0"/>
              <a:t>S’engager pour l’Homme et la Planète</a:t>
            </a:r>
          </a:p>
          <a:p>
            <a:pPr marL="285750" indent="-285750">
              <a:buFontTx/>
              <a:buChar char="-"/>
            </a:pPr>
            <a:r>
              <a:rPr lang="fr-FR" sz="1600" dirty="0"/>
              <a:t>Les écrans question d’équilibre</a:t>
            </a:r>
          </a:p>
          <a:p>
            <a:pPr marL="285750" indent="-285750">
              <a:buFontTx/>
              <a:buChar char="-"/>
            </a:pPr>
            <a:r>
              <a:rPr lang="fr-FR" sz="1600" dirty="0"/>
              <a:t>Parler de l’alcool et du cannabis….</a:t>
            </a:r>
          </a:p>
        </p:txBody>
      </p:sp>
      <p:sp>
        <p:nvSpPr>
          <p:cNvPr id="5" name="ZoneTexte 4">
            <a:extLst>
              <a:ext uri="{FF2B5EF4-FFF2-40B4-BE49-F238E27FC236}">
                <a16:creationId xmlns:a16="http://schemas.microsoft.com/office/drawing/2014/main" id="{72206CFA-4052-82C6-BAAA-43F98135BED8}"/>
              </a:ext>
            </a:extLst>
          </p:cNvPr>
          <p:cNvSpPr txBox="1"/>
          <p:nvPr/>
        </p:nvSpPr>
        <p:spPr>
          <a:xfrm>
            <a:off x="3603278" y="4151800"/>
            <a:ext cx="5178583" cy="1323439"/>
          </a:xfrm>
          <a:prstGeom prst="rect">
            <a:avLst/>
          </a:prstGeom>
          <a:noFill/>
        </p:spPr>
        <p:txBody>
          <a:bodyPr wrap="square" rtlCol="0">
            <a:spAutoFit/>
          </a:bodyPr>
          <a:lstStyle/>
          <a:p>
            <a:r>
              <a:rPr lang="fr-FR" sz="1600" dirty="0"/>
              <a:t>Contacts :</a:t>
            </a:r>
          </a:p>
          <a:p>
            <a:r>
              <a:rPr lang="fr-FR" sz="1600" dirty="0"/>
              <a:t>Naïma </a:t>
            </a:r>
            <a:r>
              <a:rPr lang="fr-FR" sz="1600" dirty="0" err="1"/>
              <a:t>Hedjam</a:t>
            </a:r>
            <a:r>
              <a:rPr lang="fr-FR" sz="1600" dirty="0"/>
              <a:t> - </a:t>
            </a:r>
            <a:r>
              <a:rPr lang="fr-FR" sz="1600" i="0" u="none" strike="noStrike" dirty="0">
                <a:solidFill>
                  <a:srgbClr val="000000"/>
                </a:solidFill>
                <a:effectLst/>
                <a:latin typeface="Calibri" panose="020F0502020204030204" pitchFamily="34" charset="0"/>
              </a:rPr>
              <a:t>06 10 22 39 89</a:t>
            </a:r>
            <a:r>
              <a:rPr lang="fr-FR" sz="1600" dirty="0"/>
              <a:t> - </a:t>
            </a:r>
            <a:r>
              <a:rPr lang="fr-FR" sz="1600" i="0" u="sng" strike="noStrike" dirty="0">
                <a:solidFill>
                  <a:srgbClr val="0000FF"/>
                </a:solidFill>
                <a:effectLst/>
                <a:latin typeface="Calibri" panose="020F0502020204030204" pitchFamily="34" charset="0"/>
                <a:hlinkClick r:id="rId4"/>
              </a:rPr>
              <a:t>hedjam95@gmail.com</a:t>
            </a:r>
            <a:r>
              <a:rPr lang="fr-FR" sz="1600" dirty="0"/>
              <a:t> </a:t>
            </a:r>
          </a:p>
          <a:p>
            <a:r>
              <a:rPr lang="fr-FR" sz="1600" dirty="0"/>
              <a:t>Valérie </a:t>
            </a:r>
            <a:r>
              <a:rPr lang="fr-FR" sz="1600" dirty="0" err="1"/>
              <a:t>Brodaty</a:t>
            </a:r>
            <a:r>
              <a:rPr lang="fr-FR" sz="1600" dirty="0"/>
              <a:t> </a:t>
            </a:r>
            <a:r>
              <a:rPr lang="fr-FR" sz="1400" dirty="0"/>
              <a:t>- </a:t>
            </a:r>
            <a:r>
              <a:rPr lang="fr-FR" sz="1600" b="0" i="0" u="none" strike="noStrike" dirty="0">
                <a:solidFill>
                  <a:srgbClr val="000000"/>
                </a:solidFill>
                <a:effectLst/>
                <a:latin typeface="Calibri" panose="020F0502020204030204" pitchFamily="34" charset="0"/>
              </a:rPr>
              <a:t>06 60 33 23 49</a:t>
            </a:r>
            <a:r>
              <a:rPr lang="fr-FR" sz="1400" dirty="0"/>
              <a:t>  -</a:t>
            </a:r>
            <a:r>
              <a:rPr lang="fr-FR" sz="1600" u="sng" dirty="0">
                <a:solidFill>
                  <a:srgbClr val="0000FF"/>
                </a:solidFill>
                <a:latin typeface="Calibri" panose="020F0502020204030204" pitchFamily="34" charset="0"/>
              </a:rPr>
              <a:t> valbrousse@gmail.com</a:t>
            </a:r>
            <a:r>
              <a:rPr lang="fr-FR" sz="1400" dirty="0"/>
              <a:t> </a:t>
            </a:r>
          </a:p>
          <a:p>
            <a:r>
              <a:rPr lang="fr-FR" sz="1600" dirty="0"/>
              <a:t>Apel 78 – 06 36 07 81 00 – </a:t>
            </a:r>
            <a:r>
              <a:rPr lang="fr-FR" sz="1600" dirty="0">
                <a:hlinkClick r:id="rId5"/>
              </a:rPr>
              <a:t>apel78@orange.fr</a:t>
            </a:r>
            <a:endParaRPr lang="fr-FR" sz="1600" dirty="0"/>
          </a:p>
          <a:p>
            <a:endParaRPr lang="fr-FR" sz="1600" dirty="0"/>
          </a:p>
        </p:txBody>
      </p:sp>
    </p:spTree>
    <p:extLst>
      <p:ext uri="{BB962C8B-B14F-4D97-AF65-F5344CB8AC3E}">
        <p14:creationId xmlns:p14="http://schemas.microsoft.com/office/powerpoint/2010/main" val="32581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58400" y="415267"/>
            <a:ext cx="7592419" cy="423699"/>
          </a:xfrm>
        </p:spPr>
        <p:txBody>
          <a:bodyPr>
            <a:noAutofit/>
          </a:bodyPr>
          <a:lstStyle/>
          <a:p>
            <a:pPr algn="l"/>
            <a:r>
              <a:rPr lang="fr-FR" sz="2800" dirty="0">
                <a:solidFill>
                  <a:schemeClr val="bg1"/>
                </a:solidFill>
                <a:latin typeface="Martel Sans Black"/>
                <a:cs typeface="Martel Sans Black"/>
              </a:rPr>
              <a:t>Le réseau d’animation pastorale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14</a:t>
            </a:fld>
            <a:endParaRPr lang="fr-FR" sz="900" dirty="0"/>
          </a:p>
        </p:txBody>
      </p:sp>
      <p:pic>
        <p:nvPicPr>
          <p:cNvPr id="6" name="Image 5">
            <a:extLst>
              <a:ext uri="{FF2B5EF4-FFF2-40B4-BE49-F238E27FC236}">
                <a16:creationId xmlns:a16="http://schemas.microsoft.com/office/drawing/2014/main" id="{9836B6F1-D523-EC1A-1E0D-FF8F754DC7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52" y="1132524"/>
            <a:ext cx="3044758" cy="2213701"/>
          </a:xfrm>
          <a:prstGeom prst="rect">
            <a:avLst/>
          </a:prstGeom>
        </p:spPr>
      </p:pic>
      <p:pic>
        <p:nvPicPr>
          <p:cNvPr id="3" name="Image 2">
            <a:extLst>
              <a:ext uri="{FF2B5EF4-FFF2-40B4-BE49-F238E27FC236}">
                <a16:creationId xmlns:a16="http://schemas.microsoft.com/office/drawing/2014/main" id="{49F1AFC7-00BC-5953-1BB2-3B9BD3C075D6}"/>
              </a:ext>
            </a:extLst>
          </p:cNvPr>
          <p:cNvPicPr>
            <a:picLocks noChangeAspect="1"/>
          </p:cNvPicPr>
          <p:nvPr/>
        </p:nvPicPr>
        <p:blipFill>
          <a:blip r:embed="rId4"/>
          <a:stretch>
            <a:fillRect/>
          </a:stretch>
        </p:blipFill>
        <p:spPr>
          <a:xfrm>
            <a:off x="5987330" y="1072458"/>
            <a:ext cx="2809252" cy="3731373"/>
          </a:xfrm>
          <a:prstGeom prst="rect">
            <a:avLst/>
          </a:prstGeom>
        </p:spPr>
      </p:pic>
      <p:pic>
        <p:nvPicPr>
          <p:cNvPr id="7" name="Image 6">
            <a:extLst>
              <a:ext uri="{FF2B5EF4-FFF2-40B4-BE49-F238E27FC236}">
                <a16:creationId xmlns:a16="http://schemas.microsoft.com/office/drawing/2014/main" id="{AC6CDAEF-F9A2-E297-F752-C8AB6385A1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652" y="3511775"/>
            <a:ext cx="2095682" cy="2743438"/>
          </a:xfrm>
          <a:prstGeom prst="rect">
            <a:avLst/>
          </a:prstGeom>
        </p:spPr>
      </p:pic>
      <p:pic>
        <p:nvPicPr>
          <p:cNvPr id="9" name="Image 8">
            <a:extLst>
              <a:ext uri="{FF2B5EF4-FFF2-40B4-BE49-F238E27FC236}">
                <a16:creationId xmlns:a16="http://schemas.microsoft.com/office/drawing/2014/main" id="{14EA3884-794C-823E-B4A3-E91E35EDC0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77590">
            <a:off x="3036165" y="2833871"/>
            <a:ext cx="3025151" cy="2236280"/>
          </a:xfrm>
          <a:prstGeom prst="rect">
            <a:avLst/>
          </a:prstGeom>
        </p:spPr>
      </p:pic>
    </p:spTree>
    <p:extLst>
      <p:ext uri="{BB962C8B-B14F-4D97-AF65-F5344CB8AC3E}">
        <p14:creationId xmlns:p14="http://schemas.microsoft.com/office/powerpoint/2010/main" val="11697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5"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343" name="Google Shape;343;p15"/>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4" name="Google Shape;344;p15"/>
          <p:cNvSpPr/>
          <p:nvPr/>
        </p:nvSpPr>
        <p:spPr>
          <a:xfrm>
            <a:off x="1799640" y="2017440"/>
            <a:ext cx="5443200" cy="2845080"/>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5" name="Google Shape;345;p15"/>
          <p:cNvSpPr txBox="1">
            <a:spLocks noGrp="1"/>
          </p:cNvSpPr>
          <p:nvPr>
            <p:ph type="title"/>
          </p:nvPr>
        </p:nvSpPr>
        <p:spPr>
          <a:xfrm>
            <a:off x="1799640" y="2017440"/>
            <a:ext cx="5443200" cy="2845080"/>
          </a:xfrm>
          <a:prstGeom prst="rect">
            <a:avLst/>
          </a:prstGeom>
          <a:noFill/>
          <a:ln>
            <a:noFill/>
          </a:ln>
        </p:spPr>
        <p:txBody>
          <a:bodyPr spcFirstLastPara="1" wrap="square" lIns="90000" tIns="45000" rIns="90000" bIns="45000" anchor="ctr" anchorCtr="0">
            <a:normAutofit/>
          </a:bodyPr>
          <a:lstStyle/>
          <a:p>
            <a:pPr marL="0" lvl="0" indent="0" algn="ctr" rtl="0">
              <a:lnSpc>
                <a:spcPct val="100000"/>
              </a:lnSpc>
              <a:spcBef>
                <a:spcPts val="0"/>
              </a:spcBef>
              <a:spcAft>
                <a:spcPts val="0"/>
              </a:spcAft>
              <a:buClr>
                <a:srgbClr val="C40B74"/>
              </a:buClr>
              <a:buSzPts val="3200"/>
              <a:buFont typeface="Martel Sans Black"/>
              <a:buNone/>
            </a:pPr>
            <a:r>
              <a:rPr lang="fr-FR" sz="3200" b="0" strike="noStrike">
                <a:solidFill>
                  <a:srgbClr val="C40B74"/>
                </a:solidFill>
                <a:latin typeface="Martel Sans Black"/>
                <a:ea typeface="Martel Sans Black"/>
                <a:cs typeface="Martel Sans Black"/>
                <a:sym typeface="Martel Sans Black"/>
              </a:rPr>
              <a:t>La cotisation à l’Apel</a:t>
            </a:r>
            <a:endParaRPr sz="3200" b="0" strike="noStrike">
              <a:solidFill>
                <a:srgbClr val="000000"/>
              </a:solidFill>
              <a:latin typeface="Calibri"/>
              <a:ea typeface="Calibri"/>
              <a:cs typeface="Calibri"/>
              <a:sym typeface="Calibri"/>
            </a:endParaRPr>
          </a:p>
        </p:txBody>
      </p:sp>
      <p:pic>
        <p:nvPicPr>
          <p:cNvPr id="346" name="Google Shape;346;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2280" y="153720"/>
            <a:ext cx="866520" cy="642960"/>
          </a:xfrm>
          <a:prstGeom prst="rect">
            <a:avLst/>
          </a:prstGeom>
          <a:noFill/>
          <a:ln>
            <a:noFill/>
          </a:ln>
        </p:spPr>
      </p:pic>
      <p:sp>
        <p:nvSpPr>
          <p:cNvPr id="347" name="Google Shape;347;p15"/>
          <p:cNvSpPr/>
          <p:nvPr/>
        </p:nvSpPr>
        <p:spPr>
          <a:xfrm>
            <a:off x="8329680" y="6180120"/>
            <a:ext cx="297720" cy="297720"/>
          </a:xfrm>
          <a:prstGeom prst="ellipse">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8" name="Google Shape;348;p15"/>
          <p:cNvSpPr/>
          <p:nvPr/>
        </p:nvSpPr>
        <p:spPr>
          <a:xfrm>
            <a:off x="8265960" y="6143400"/>
            <a:ext cx="42048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fr-FR" sz="900" b="0" i="0" u="none" strike="noStrike" cap="none">
                <a:solidFill>
                  <a:srgbClr val="8B8B8B"/>
                </a:solidFill>
                <a:latin typeface="Calibri"/>
                <a:ea typeface="Calibri"/>
                <a:cs typeface="Calibri"/>
                <a:sym typeface="Calibri"/>
              </a:rPr>
              <a:t>15</a:t>
            </a:fld>
            <a:endParaRPr sz="900" b="0" i="0" u="none" strike="noStrike" cap="none">
              <a:solidFill>
                <a:srgbClr val="000000"/>
              </a:solidFill>
              <a:latin typeface="Arial"/>
              <a:ea typeface="Arial"/>
              <a:cs typeface="Arial"/>
              <a:sym typeface="Arial"/>
            </a:endParaRPr>
          </a:p>
        </p:txBody>
      </p:sp>
      <p:sp>
        <p:nvSpPr>
          <p:cNvPr id="349" name="Google Shape;349;p15"/>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FFFFFF"/>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350" name="Google Shape;350;p15"/>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B8B8B"/>
              </a:buClr>
              <a:buSzPts val="1200"/>
              <a:buFont typeface="Calibri"/>
              <a:buNone/>
            </a:pPr>
            <a:fld id="{00000000-1234-1234-1234-123412341234}" type="slidenum">
              <a:rPr lang="fr-FR" sz="1200" b="0" strike="noStrike">
                <a:solidFill>
                  <a:srgbClr val="8B8B8B"/>
                </a:solidFill>
                <a:latin typeface="Calibri"/>
                <a:ea typeface="Calibri"/>
                <a:cs typeface="Calibri"/>
                <a:sym typeface="Calibri"/>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6"/>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La cotisation à l’Apel</a:t>
            </a:r>
            <a:endParaRPr sz="2800" b="0" strike="noStrike">
              <a:solidFill>
                <a:srgbClr val="000000"/>
              </a:solidFill>
              <a:latin typeface="Calibri"/>
              <a:ea typeface="Calibri"/>
              <a:cs typeface="Calibri"/>
              <a:sym typeface="Calibri"/>
            </a:endParaRPr>
          </a:p>
        </p:txBody>
      </p:sp>
      <p:sp>
        <p:nvSpPr>
          <p:cNvPr id="357" name="Google Shape;357;p16"/>
          <p:cNvSpPr txBox="1">
            <a:spLocks noGrp="1"/>
          </p:cNvSpPr>
          <p:nvPr>
            <p:ph type="subTitle" idx="1"/>
          </p:nvPr>
        </p:nvSpPr>
        <p:spPr>
          <a:xfrm>
            <a:off x="593890" y="1267575"/>
            <a:ext cx="7583400" cy="3678900"/>
          </a:xfrm>
          <a:prstGeom prst="rect">
            <a:avLst/>
          </a:prstGeom>
          <a:noFill/>
          <a:ln>
            <a:noFill/>
          </a:ln>
        </p:spPr>
        <p:txBody>
          <a:bodyPr spcFirstLastPara="1" wrap="square" lIns="0" tIns="0" rIns="0" bIns="0" anchor="t" anchorCtr="0">
            <a:noAutofit/>
          </a:bodyPr>
          <a:lstStyle/>
          <a:p>
            <a:pPr marL="343080" marR="0" lvl="0" indent="-294185" algn="l" rtl="0">
              <a:lnSpc>
                <a:spcPct val="80000"/>
              </a:lnSpc>
              <a:spcBef>
                <a:spcPts val="0"/>
              </a:spcBef>
              <a:spcAft>
                <a:spcPts val="0"/>
              </a:spcAft>
              <a:buClr>
                <a:srgbClr val="000000"/>
              </a:buClr>
              <a:buSzPts val="1400"/>
              <a:buFont typeface="Arial"/>
              <a:buChar char="•"/>
            </a:pPr>
            <a:r>
              <a:rPr lang="fr-FR" sz="1400" i="0" u="none" strike="noStrike" cap="none" dirty="0">
                <a:solidFill>
                  <a:srgbClr val="000000"/>
                </a:solidFill>
                <a:latin typeface="Helvetica Neue"/>
                <a:ea typeface="Helvetica Neue"/>
                <a:cs typeface="Helvetica Neue"/>
                <a:sym typeface="Helvetica Neue"/>
              </a:rPr>
              <a:t>une</a:t>
            </a:r>
            <a:r>
              <a:rPr lang="fr-FR" sz="1400" i="0" u="none" strike="noStrike" cap="none" dirty="0">
                <a:solidFill>
                  <a:srgbClr val="000000"/>
                </a:solidFill>
                <a:latin typeface="Helvetica Neue Light"/>
                <a:ea typeface="Helvetica Neue Light"/>
                <a:cs typeface="Helvetica Neue Light"/>
                <a:sym typeface="Helvetica Neue Light"/>
              </a:rPr>
              <a:t> et </a:t>
            </a:r>
            <a:r>
              <a:rPr lang="fr-FR" sz="1400" i="0" u="none" strike="noStrike" cap="none" dirty="0">
                <a:solidFill>
                  <a:srgbClr val="000000"/>
                </a:solidFill>
                <a:latin typeface="Helvetica Neue"/>
                <a:ea typeface="Helvetica Neue"/>
                <a:cs typeface="Helvetica Neue"/>
                <a:sym typeface="Helvetica Neue"/>
              </a:rPr>
              <a:t>indivisible</a:t>
            </a:r>
            <a:r>
              <a:rPr lang="fr-FR" sz="1400" i="0" u="none" strike="noStrike" cap="none" dirty="0">
                <a:solidFill>
                  <a:srgbClr val="000000"/>
                </a:solidFill>
                <a:latin typeface="Helvetica Neue Light"/>
                <a:ea typeface="Helvetica Neue Light"/>
                <a:cs typeface="Helvetica Neue Light"/>
                <a:sym typeface="Helvetica Neue Light"/>
              </a:rPr>
              <a:t> </a:t>
            </a:r>
            <a:endParaRPr sz="1400" i="0" u="none" strike="noStrike" cap="none" dirty="0">
              <a:solidFill>
                <a:srgbClr val="000000"/>
              </a:solidFill>
              <a:latin typeface="Helvetica Neue"/>
              <a:ea typeface="Helvetica Neue"/>
              <a:cs typeface="Helvetica Neue"/>
              <a:sym typeface="Helvetica Neue"/>
            </a:endParaRPr>
          </a:p>
          <a:p>
            <a:pPr marL="343080" marR="0" lvl="0" indent="-294185" algn="l" rtl="0">
              <a:lnSpc>
                <a:spcPct val="80000"/>
              </a:lnSpc>
              <a:spcBef>
                <a:spcPts val="561"/>
              </a:spcBef>
              <a:spcAft>
                <a:spcPts val="0"/>
              </a:spcAft>
              <a:buClr>
                <a:srgbClr val="000000"/>
              </a:buClr>
              <a:buSzPts val="1400"/>
              <a:buFont typeface="Arial"/>
              <a:buChar char="•"/>
            </a:pPr>
            <a:r>
              <a:rPr lang="fr-FR" sz="1400" i="0" u="none" strike="noStrike" cap="none" dirty="0">
                <a:solidFill>
                  <a:srgbClr val="000000"/>
                </a:solidFill>
                <a:latin typeface="Helvetica Neue"/>
                <a:ea typeface="Helvetica Neue"/>
                <a:cs typeface="Helvetica Neue"/>
                <a:sym typeface="Helvetica Neue"/>
              </a:rPr>
              <a:t>portée sur la facture de scolarité</a:t>
            </a:r>
            <a:r>
              <a:rPr lang="fr-FR" sz="1400" i="0" u="none" strike="noStrike" cap="none" dirty="0">
                <a:solidFill>
                  <a:srgbClr val="000000"/>
                </a:solidFill>
                <a:latin typeface="Helvetica Neue Light"/>
                <a:ea typeface="Helvetica Neue Light"/>
                <a:cs typeface="Helvetica Neue Light"/>
                <a:sym typeface="Helvetica Neue Light"/>
              </a:rPr>
              <a:t> et réglée en une fois</a:t>
            </a:r>
            <a:endParaRPr sz="1400" i="0" u="none" strike="noStrike" cap="none" dirty="0">
              <a:solidFill>
                <a:srgbClr val="000000"/>
              </a:solidFill>
              <a:latin typeface="Helvetica Neue Light"/>
              <a:ea typeface="Helvetica Neue Light"/>
              <a:cs typeface="Helvetica Neue Light"/>
              <a:sym typeface="Helvetica Neue Light"/>
            </a:endParaRPr>
          </a:p>
          <a:p>
            <a:pPr marL="228600" marR="0" lvl="0" indent="0" algn="l" rtl="0">
              <a:lnSpc>
                <a:spcPct val="80000"/>
              </a:lnSpc>
              <a:spcBef>
                <a:spcPts val="561"/>
              </a:spcBef>
              <a:spcAft>
                <a:spcPts val="0"/>
              </a:spcAft>
              <a:buNone/>
            </a:pPr>
            <a:endParaRPr sz="1400" dirty="0">
              <a:solidFill>
                <a:srgbClr val="000000"/>
              </a:solidFill>
              <a:latin typeface="Helvetica Neue Light"/>
              <a:ea typeface="Helvetica Neue Light"/>
              <a:cs typeface="Helvetica Neue Light"/>
              <a:sym typeface="Helvetica Neue Light"/>
            </a:endParaRPr>
          </a:p>
          <a:p>
            <a:pPr marL="291465" marR="0" lvl="0" indent="-229235" algn="l" rtl="0">
              <a:lnSpc>
                <a:spcPct val="80000"/>
              </a:lnSpc>
              <a:spcBef>
                <a:spcPts val="500"/>
              </a:spcBef>
              <a:spcAft>
                <a:spcPts val="0"/>
              </a:spcAft>
              <a:buClr>
                <a:srgbClr val="000000"/>
              </a:buClr>
              <a:buSzPts val="1400"/>
              <a:buFont typeface="Helvetica Neue"/>
              <a:buChar char="•"/>
            </a:pPr>
            <a:r>
              <a:rPr lang="fr-FR" sz="1400" b="1" i="0" u="none" strike="noStrike" cap="none" dirty="0">
                <a:solidFill>
                  <a:srgbClr val="000000"/>
                </a:solidFill>
                <a:latin typeface="Helvetica Neue"/>
                <a:ea typeface="Helvetica Neue"/>
                <a:cs typeface="Helvetica Neue"/>
                <a:sym typeface="Helvetica Neue"/>
              </a:rPr>
              <a:t>Pour l’année 2022-2023, la cotisation s’élevait à 23 € :</a:t>
            </a:r>
            <a:endParaRPr sz="1400" b="1" i="0" u="none" strike="noStrike" cap="none" dirty="0">
              <a:solidFill>
                <a:schemeClr val="dk1"/>
              </a:solidFill>
              <a:latin typeface="Helvetica Neue"/>
              <a:ea typeface="Helvetica Neue"/>
              <a:cs typeface="Helvetica Neue"/>
              <a:sym typeface="Helvetica Neue"/>
            </a:endParaRPr>
          </a:p>
          <a:p>
            <a:pPr marL="661867" lvl="1" indent="-229234" algn="l" rtl="0">
              <a:lnSpc>
                <a:spcPct val="80000"/>
              </a:lnSpc>
              <a:spcBef>
                <a:spcPts val="500"/>
              </a:spcBef>
              <a:spcAft>
                <a:spcPts val="0"/>
              </a:spcAft>
              <a:buSzPts val="1400"/>
              <a:buFont typeface="Helvetica Neue"/>
              <a:buChar char="•"/>
            </a:pPr>
            <a:r>
              <a:rPr lang="fr-FR" sz="1400" dirty="0">
                <a:latin typeface="Helvetica Neue"/>
                <a:ea typeface="Helvetica Neue"/>
                <a:cs typeface="Helvetica Neue"/>
                <a:sym typeface="Helvetica Neue"/>
              </a:rPr>
              <a:t>13.5 € pour UNAPE:</a:t>
            </a:r>
            <a:endParaRPr sz="1400" dirty="0">
              <a:latin typeface="Helvetica Neue"/>
              <a:ea typeface="Helvetica Neue"/>
              <a:cs typeface="Helvetica Neue"/>
              <a:sym typeface="Helvetica Neue"/>
            </a:endParaRPr>
          </a:p>
          <a:p>
            <a:pPr marL="1068705" lvl="2" indent="-229235" algn="l" rtl="0">
              <a:lnSpc>
                <a:spcPct val="80000"/>
              </a:lnSpc>
              <a:spcBef>
                <a:spcPts val="500"/>
              </a:spcBef>
              <a:spcAft>
                <a:spcPts val="0"/>
              </a:spcAft>
              <a:buSzPts val="1400"/>
              <a:buFont typeface="Helvetica Neue"/>
              <a:buChar char="•"/>
            </a:pPr>
            <a:r>
              <a:rPr lang="fr-FR" sz="1400" dirty="0">
                <a:latin typeface="Helvetica Neue"/>
                <a:ea typeface="Helvetica Neue"/>
                <a:cs typeface="Helvetica Neue"/>
                <a:sym typeface="Helvetica Neue"/>
              </a:rPr>
              <a:t>3 € Apel Nationale</a:t>
            </a:r>
            <a:endParaRPr sz="1400" dirty="0">
              <a:latin typeface="Helvetica Neue"/>
              <a:ea typeface="Helvetica Neue"/>
              <a:cs typeface="Helvetica Neue"/>
              <a:sym typeface="Helvetica Neue"/>
            </a:endParaRPr>
          </a:p>
          <a:p>
            <a:pPr marL="1068705" lvl="2" indent="-229235" algn="l" rtl="0">
              <a:lnSpc>
                <a:spcPct val="80000"/>
              </a:lnSpc>
              <a:spcBef>
                <a:spcPts val="500"/>
              </a:spcBef>
              <a:spcAft>
                <a:spcPts val="0"/>
              </a:spcAft>
              <a:buSzPts val="1400"/>
              <a:buFont typeface="Helvetica Neue"/>
              <a:buChar char="•"/>
            </a:pPr>
            <a:r>
              <a:rPr lang="fr-FR" sz="1400" dirty="0">
                <a:latin typeface="Helvetica Neue"/>
                <a:ea typeface="Helvetica Neue"/>
                <a:cs typeface="Helvetica Neue"/>
                <a:sym typeface="Helvetica Neue"/>
              </a:rPr>
              <a:t>1,49 € Apel Académique</a:t>
            </a:r>
            <a:endParaRPr sz="1400" dirty="0">
              <a:latin typeface="Helvetica Neue"/>
              <a:ea typeface="Helvetica Neue"/>
              <a:cs typeface="Helvetica Neue"/>
              <a:sym typeface="Helvetica Neue"/>
            </a:endParaRPr>
          </a:p>
          <a:p>
            <a:pPr marL="1068705" lvl="2" indent="-229235" algn="l" rtl="0">
              <a:lnSpc>
                <a:spcPct val="80000"/>
              </a:lnSpc>
              <a:spcBef>
                <a:spcPts val="500"/>
              </a:spcBef>
              <a:spcAft>
                <a:spcPts val="0"/>
              </a:spcAft>
              <a:buSzPts val="1400"/>
              <a:buFont typeface="Helvetica Neue"/>
              <a:buChar char="•"/>
            </a:pPr>
            <a:r>
              <a:rPr lang="fr-FR" sz="1400" dirty="0">
                <a:latin typeface="Helvetica Neue"/>
                <a:ea typeface="Helvetica Neue"/>
                <a:cs typeface="Helvetica Neue"/>
                <a:sym typeface="Helvetica Neue"/>
              </a:rPr>
              <a:t>4,21 € Apel 78</a:t>
            </a:r>
          </a:p>
          <a:p>
            <a:pPr marL="1068705" lvl="2" indent="-229235" algn="l" rtl="0">
              <a:lnSpc>
                <a:spcPct val="80000"/>
              </a:lnSpc>
              <a:spcBef>
                <a:spcPts val="500"/>
              </a:spcBef>
              <a:spcAft>
                <a:spcPts val="0"/>
              </a:spcAft>
              <a:buSzPts val="1400"/>
              <a:buFont typeface="Helvetica Neue"/>
              <a:buChar char="•"/>
            </a:pPr>
            <a:r>
              <a:rPr lang="fr-FR" sz="1400" dirty="0">
                <a:latin typeface="Helvetica Neue"/>
                <a:ea typeface="Helvetica Neue"/>
                <a:cs typeface="Helvetica Neue"/>
                <a:sym typeface="Helvetica Neue"/>
              </a:rPr>
              <a:t>4,8 € Magazine « Famille et Education »</a:t>
            </a:r>
            <a:endParaRPr sz="1400" dirty="0">
              <a:latin typeface="Helvetica Neue"/>
              <a:ea typeface="Helvetica Neue"/>
              <a:cs typeface="Helvetica Neue"/>
              <a:sym typeface="Helvetica Neue"/>
            </a:endParaRPr>
          </a:p>
          <a:p>
            <a:pPr marL="661867" lvl="1" indent="-229234" algn="l" rtl="0">
              <a:lnSpc>
                <a:spcPct val="80000"/>
              </a:lnSpc>
              <a:spcBef>
                <a:spcPts val="500"/>
              </a:spcBef>
              <a:spcAft>
                <a:spcPts val="0"/>
              </a:spcAft>
              <a:buClr>
                <a:srgbClr val="000000"/>
              </a:buClr>
              <a:buSzPts val="1400"/>
              <a:buFont typeface="Helvetica Neue"/>
              <a:buChar char="•"/>
            </a:pPr>
            <a:r>
              <a:rPr lang="fr-FR" sz="1400" dirty="0">
                <a:solidFill>
                  <a:srgbClr val="000000"/>
                </a:solidFill>
                <a:latin typeface="Helvetica Neue"/>
                <a:ea typeface="Helvetica Neue"/>
                <a:cs typeface="Helvetica Neue"/>
                <a:sym typeface="Helvetica Neue"/>
              </a:rPr>
              <a:t>9,5 € pour Apel SJH</a:t>
            </a:r>
            <a:endParaRPr sz="1400" dirty="0">
              <a:latin typeface="Helvetica Neue"/>
              <a:ea typeface="Helvetica Neue"/>
              <a:cs typeface="Helvetica Neue"/>
              <a:sym typeface="Helvetica Neue"/>
            </a:endParaRPr>
          </a:p>
          <a:p>
            <a:pPr marL="343080" marR="0" lvl="0" indent="-205285" algn="l" rtl="0">
              <a:lnSpc>
                <a:spcPct val="80000"/>
              </a:lnSpc>
              <a:spcBef>
                <a:spcPts val="561"/>
              </a:spcBef>
              <a:spcAft>
                <a:spcPts val="0"/>
              </a:spcAft>
              <a:buClr>
                <a:srgbClr val="000000"/>
              </a:buClr>
              <a:buSzPts val="1540"/>
              <a:buFont typeface="Arial"/>
              <a:buNone/>
            </a:pPr>
            <a:endParaRPr sz="1400" i="0"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400"/>
              </a:spcBef>
              <a:spcAft>
                <a:spcPts val="0"/>
              </a:spcAft>
              <a:buClr>
                <a:schemeClr val="dk1"/>
              </a:buClr>
              <a:buSzPts val="1100"/>
              <a:buFont typeface="Arial"/>
              <a:buNone/>
            </a:pPr>
            <a:r>
              <a:rPr lang="fr-FR" sz="1400" b="1" dirty="0">
                <a:solidFill>
                  <a:srgbClr val="000000"/>
                </a:solidFill>
                <a:latin typeface="Helvetica Neue"/>
                <a:ea typeface="Helvetica Neue"/>
                <a:cs typeface="Helvetica Neue"/>
                <a:sym typeface="Helvetica Neue"/>
              </a:rPr>
              <a:t>La cotisation finance :</a:t>
            </a:r>
            <a:endParaRPr sz="1400" b="1" dirty="0">
              <a:solidFill>
                <a:srgbClr val="000000"/>
              </a:solidFill>
              <a:latin typeface="Helvetica Neue"/>
              <a:ea typeface="Helvetica Neue"/>
              <a:cs typeface="Helvetica Neue"/>
              <a:sym typeface="Helvetica Neue"/>
            </a:endParaRPr>
          </a:p>
          <a:p>
            <a:pPr marL="0" marR="0" lvl="0" indent="0" algn="l" rtl="0">
              <a:lnSpc>
                <a:spcPct val="80000"/>
              </a:lnSpc>
              <a:spcBef>
                <a:spcPts val="400"/>
              </a:spcBef>
              <a:spcAft>
                <a:spcPts val="0"/>
              </a:spcAft>
              <a:buClr>
                <a:schemeClr val="dk1"/>
              </a:buClr>
              <a:buSzPts val="1100"/>
              <a:buFont typeface="Arial"/>
              <a:buNone/>
            </a:pPr>
            <a:endParaRPr sz="1400" dirty="0">
              <a:solidFill>
                <a:srgbClr val="000000"/>
              </a:solidFill>
              <a:latin typeface="Helvetica Neue"/>
              <a:ea typeface="Helvetica Neue"/>
              <a:cs typeface="Helvetica Neue"/>
              <a:sym typeface="Helvetica Neue"/>
            </a:endParaRPr>
          </a:p>
          <a:p>
            <a:pPr marL="343080" lvl="0" indent="-279580" algn="l" rtl="0">
              <a:lnSpc>
                <a:spcPct val="100000"/>
              </a:lnSpc>
              <a:spcBef>
                <a:spcPts val="0"/>
              </a:spcBef>
              <a:spcAft>
                <a:spcPts val="0"/>
              </a:spcAft>
              <a:buSzPts val="1400"/>
              <a:buChar char="•"/>
            </a:pPr>
            <a:r>
              <a:rPr lang="fr-FR" sz="1400" dirty="0">
                <a:latin typeface="Helvetica Neue Light"/>
                <a:ea typeface="Helvetica Neue Light"/>
                <a:cs typeface="Helvetica Neue Light"/>
                <a:sym typeface="Helvetica Neue Light"/>
              </a:rPr>
              <a:t>Les </a:t>
            </a:r>
            <a:r>
              <a:rPr lang="fr-FR" sz="1400" dirty="0">
                <a:latin typeface="Helvetica Neue"/>
                <a:ea typeface="Helvetica Neue"/>
                <a:cs typeface="Helvetica Neue"/>
                <a:sym typeface="Helvetica Neue"/>
              </a:rPr>
              <a:t>actions menées par l’Apel aux différents échelons du mouvement :</a:t>
            </a:r>
            <a:endParaRPr sz="1400" dirty="0">
              <a:latin typeface="Helvetica Neue"/>
              <a:ea typeface="Helvetica Neue"/>
              <a:cs typeface="Helvetica Neue"/>
              <a:sym typeface="Helvetica Neue"/>
            </a:endParaRPr>
          </a:p>
          <a:p>
            <a:pPr marL="800280" lvl="1" indent="-304980" algn="l" rtl="0">
              <a:lnSpc>
                <a:spcPct val="100000"/>
              </a:lnSpc>
              <a:spcBef>
                <a:spcPts val="400"/>
              </a:spcBef>
              <a:spcAft>
                <a:spcPts val="0"/>
              </a:spcAft>
              <a:buSzPts val="1400"/>
              <a:buFont typeface="Helvetica Neue"/>
              <a:buChar char="•"/>
            </a:pPr>
            <a:r>
              <a:rPr lang="fr-FR" sz="1400" dirty="0">
                <a:latin typeface="Helvetica Neue Light"/>
                <a:ea typeface="Helvetica Neue Light"/>
                <a:cs typeface="Helvetica Neue Light"/>
                <a:sym typeface="Helvetica Neue Light"/>
              </a:rPr>
              <a:t>établissement</a:t>
            </a:r>
            <a:endParaRPr sz="1400" dirty="0">
              <a:latin typeface="Helvetica Neue"/>
              <a:ea typeface="Helvetica Neue"/>
              <a:cs typeface="Helvetica Neue"/>
              <a:sym typeface="Helvetica Neue"/>
            </a:endParaRPr>
          </a:p>
          <a:p>
            <a:pPr marL="800280" lvl="1" indent="-304980" algn="l" rtl="0">
              <a:lnSpc>
                <a:spcPct val="100000"/>
              </a:lnSpc>
              <a:spcBef>
                <a:spcPts val="400"/>
              </a:spcBef>
              <a:spcAft>
                <a:spcPts val="0"/>
              </a:spcAft>
              <a:buSzPts val="1400"/>
              <a:buFont typeface="Helvetica Neue"/>
              <a:buChar char="•"/>
            </a:pPr>
            <a:r>
              <a:rPr lang="fr-FR" sz="1400" dirty="0">
                <a:latin typeface="Helvetica Neue Light"/>
                <a:ea typeface="Helvetica Neue Light"/>
                <a:cs typeface="Helvetica Neue Light"/>
                <a:sym typeface="Helvetica Neue Light"/>
              </a:rPr>
              <a:t>département</a:t>
            </a:r>
            <a:endParaRPr sz="1400" dirty="0">
              <a:latin typeface="Helvetica Neue"/>
              <a:ea typeface="Helvetica Neue"/>
              <a:cs typeface="Helvetica Neue"/>
              <a:sym typeface="Helvetica Neue"/>
            </a:endParaRPr>
          </a:p>
          <a:p>
            <a:pPr marL="800280" lvl="1" indent="-304980" algn="l" rtl="0">
              <a:lnSpc>
                <a:spcPct val="100000"/>
              </a:lnSpc>
              <a:spcBef>
                <a:spcPts val="400"/>
              </a:spcBef>
              <a:spcAft>
                <a:spcPts val="0"/>
              </a:spcAft>
              <a:buSzPts val="1400"/>
              <a:buFont typeface="Helvetica Neue"/>
              <a:buChar char="•"/>
            </a:pPr>
            <a:r>
              <a:rPr lang="fr-FR" sz="1400" dirty="0">
                <a:latin typeface="Helvetica Neue Light"/>
                <a:ea typeface="Helvetica Neue Light"/>
                <a:cs typeface="Helvetica Neue Light"/>
                <a:sym typeface="Helvetica Neue Light"/>
              </a:rPr>
              <a:t>académie</a:t>
            </a:r>
            <a:endParaRPr sz="1400" dirty="0">
              <a:latin typeface="Helvetica Neue"/>
              <a:ea typeface="Helvetica Neue"/>
              <a:cs typeface="Helvetica Neue"/>
              <a:sym typeface="Helvetica Neue"/>
            </a:endParaRPr>
          </a:p>
          <a:p>
            <a:pPr marL="800280" lvl="1" indent="-304980" algn="l" rtl="0">
              <a:lnSpc>
                <a:spcPct val="100000"/>
              </a:lnSpc>
              <a:spcBef>
                <a:spcPts val="400"/>
              </a:spcBef>
              <a:spcAft>
                <a:spcPts val="0"/>
              </a:spcAft>
              <a:buSzPts val="1400"/>
              <a:buFont typeface="Helvetica Neue"/>
              <a:buChar char="•"/>
            </a:pPr>
            <a:r>
              <a:rPr lang="fr-FR" sz="1400" dirty="0">
                <a:latin typeface="Helvetica Neue Light"/>
                <a:ea typeface="Helvetica Neue Light"/>
                <a:cs typeface="Helvetica Neue Light"/>
                <a:sym typeface="Helvetica Neue Light"/>
              </a:rPr>
              <a:t>national</a:t>
            </a:r>
            <a:endParaRPr sz="1400" dirty="0">
              <a:latin typeface="Helvetica Neue"/>
              <a:ea typeface="Helvetica Neue"/>
              <a:cs typeface="Helvetica Neue"/>
              <a:sym typeface="Helvetica Neue"/>
            </a:endParaRPr>
          </a:p>
          <a:p>
            <a:pPr marL="343080" lvl="0" indent="-279580" algn="l" rtl="0">
              <a:lnSpc>
                <a:spcPct val="100000"/>
              </a:lnSpc>
              <a:spcBef>
                <a:spcPts val="479"/>
              </a:spcBef>
              <a:spcAft>
                <a:spcPts val="0"/>
              </a:spcAft>
              <a:buSzPts val="1400"/>
              <a:buChar char="•"/>
            </a:pPr>
            <a:r>
              <a:rPr lang="fr-FR" sz="1400" dirty="0">
                <a:latin typeface="Helvetica Neue Light"/>
                <a:ea typeface="Helvetica Neue Light"/>
                <a:cs typeface="Helvetica Neue Light"/>
                <a:sym typeface="Helvetica Neue Light"/>
              </a:rPr>
              <a:t>Les </a:t>
            </a:r>
            <a:r>
              <a:rPr lang="fr-FR" sz="1400" dirty="0">
                <a:latin typeface="Helvetica Neue"/>
                <a:ea typeface="Helvetica Neue"/>
                <a:cs typeface="Helvetica Neue"/>
                <a:sym typeface="Helvetica Neue"/>
              </a:rPr>
              <a:t>services offerts à l’ensemble des parents</a:t>
            </a:r>
            <a:endParaRPr sz="1400" dirty="0">
              <a:latin typeface="Helvetica Neue"/>
              <a:ea typeface="Helvetica Neue"/>
              <a:cs typeface="Helvetica Neue"/>
              <a:sym typeface="Helvetica Neue"/>
            </a:endParaRPr>
          </a:p>
          <a:p>
            <a:pPr marL="0" marR="0" lvl="0" indent="0" algn="l" rtl="0">
              <a:lnSpc>
                <a:spcPct val="80000"/>
              </a:lnSpc>
              <a:spcBef>
                <a:spcPts val="400"/>
              </a:spcBef>
              <a:spcAft>
                <a:spcPts val="0"/>
              </a:spcAft>
              <a:buClr>
                <a:schemeClr val="dk1"/>
              </a:buClr>
              <a:buSzPts val="1100"/>
              <a:buFont typeface="Arial"/>
              <a:buNone/>
            </a:pPr>
            <a:endParaRPr sz="1400" dirty="0">
              <a:solidFill>
                <a:srgbClr val="000000"/>
              </a:solidFill>
            </a:endParaRPr>
          </a:p>
        </p:txBody>
      </p:sp>
      <p:sp>
        <p:nvSpPr>
          <p:cNvPr id="358" name="Google Shape;358;p16"/>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9" name="Google Shape;359;p16"/>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16</a:t>
            </a:fld>
            <a:endParaRPr sz="900" b="0" i="0" u="none" strike="noStrike" cap="none">
              <a:solidFill>
                <a:srgbClr val="000000"/>
              </a:solidFill>
              <a:latin typeface="Times New Roman"/>
              <a:ea typeface="Times New Roman"/>
              <a:cs typeface="Times New Roman"/>
              <a:sym typeface="Times New Roman"/>
            </a:endParaRPr>
          </a:p>
        </p:txBody>
      </p:sp>
      <p:sp>
        <p:nvSpPr>
          <p:cNvPr id="360" name="Google Shape;360;p16"/>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361" name="Google Shape;361;p16"/>
          <p:cNvSpPr/>
          <p:nvPr/>
        </p:nvSpPr>
        <p:spPr>
          <a:xfrm>
            <a:off x="5239998" y="2416825"/>
            <a:ext cx="2635271" cy="641100"/>
          </a:xfrm>
          <a:prstGeom prst="rect">
            <a:avLst/>
          </a:prstGeom>
          <a:solidFill>
            <a:schemeClr val="accent1"/>
          </a:solidFill>
          <a:ln w="25400" cap="flat" cmpd="sng">
            <a:solidFill>
              <a:srgbClr val="395E8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dirty="0">
                <a:solidFill>
                  <a:schemeClr val="lt1"/>
                </a:solidFill>
              </a:rPr>
              <a:t>ces tarifs restent les mêmes pour l’année 2023-2024</a:t>
            </a:r>
            <a:endParaRPr b="0"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8"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368" name="Google Shape;368;p18"/>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9" name="Google Shape;369;p18"/>
          <p:cNvSpPr/>
          <p:nvPr/>
        </p:nvSpPr>
        <p:spPr>
          <a:xfrm>
            <a:off x="1799650" y="1897380"/>
            <a:ext cx="5443200" cy="981363"/>
          </a:xfrm>
          <a:prstGeom prst="rect">
            <a:avLst/>
          </a:prstGeom>
          <a:solidFill>
            <a:schemeClr val="lt1"/>
          </a:solidFill>
          <a:ln>
            <a:noFill/>
          </a:ln>
          <a:effectLst>
            <a:outerShdw blurRad="39960" dist="23040" dir="5400000" rotWithShape="0">
              <a:srgbClr val="000000">
                <a:alpha val="349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0" name="Google Shape;370;p18"/>
          <p:cNvSpPr txBox="1">
            <a:spLocks noGrp="1"/>
          </p:cNvSpPr>
          <p:nvPr>
            <p:ph type="title"/>
          </p:nvPr>
        </p:nvSpPr>
        <p:spPr>
          <a:xfrm>
            <a:off x="1799650" y="2017443"/>
            <a:ext cx="5443200" cy="790800"/>
          </a:xfrm>
          <a:prstGeom prst="rect">
            <a:avLst/>
          </a:prstGeom>
          <a:noFill/>
          <a:ln>
            <a:noFill/>
          </a:ln>
        </p:spPr>
        <p:txBody>
          <a:bodyPr spcFirstLastPara="1" wrap="square" lIns="90000" tIns="45000" rIns="90000" bIns="45000" anchor="ctr" anchorCtr="0">
            <a:normAutofit/>
          </a:bodyPr>
          <a:lstStyle/>
          <a:p>
            <a:pPr marL="0" lvl="0" indent="0" algn="ctr" rtl="0">
              <a:lnSpc>
                <a:spcPct val="100000"/>
              </a:lnSpc>
              <a:spcBef>
                <a:spcPts val="0"/>
              </a:spcBef>
              <a:spcAft>
                <a:spcPts val="0"/>
              </a:spcAft>
              <a:buClr>
                <a:srgbClr val="C40B74"/>
              </a:buClr>
              <a:buSzPts val="3200"/>
              <a:buFont typeface="Martel Sans Black"/>
              <a:buNone/>
            </a:pPr>
            <a:r>
              <a:rPr lang="fr-FR" sz="3200" dirty="0">
                <a:solidFill>
                  <a:srgbClr val="C40B74"/>
                </a:solidFill>
                <a:latin typeface="Martel Sans Black"/>
                <a:ea typeface="Martel Sans Black"/>
                <a:cs typeface="Martel Sans Black"/>
                <a:sym typeface="Martel Sans Black"/>
              </a:rPr>
              <a:t>L’Apel Saint Jean Hulst</a:t>
            </a:r>
            <a:endParaRPr sz="3200" b="0" strike="noStrike" dirty="0">
              <a:solidFill>
                <a:srgbClr val="000000"/>
              </a:solidFill>
              <a:latin typeface="Calibri"/>
              <a:ea typeface="Calibri"/>
              <a:cs typeface="Calibri"/>
              <a:sym typeface="Calibri"/>
            </a:endParaRPr>
          </a:p>
        </p:txBody>
      </p:sp>
      <p:pic>
        <p:nvPicPr>
          <p:cNvPr id="371" name="Google Shape;371;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2280" y="153720"/>
            <a:ext cx="866520" cy="642960"/>
          </a:xfrm>
          <a:prstGeom prst="rect">
            <a:avLst/>
          </a:prstGeom>
          <a:noFill/>
          <a:ln>
            <a:noFill/>
          </a:ln>
        </p:spPr>
      </p:pic>
      <p:sp>
        <p:nvSpPr>
          <p:cNvPr id="372" name="Google Shape;372;p18"/>
          <p:cNvSpPr/>
          <p:nvPr/>
        </p:nvSpPr>
        <p:spPr>
          <a:xfrm>
            <a:off x="8329680" y="6180120"/>
            <a:ext cx="297720" cy="297720"/>
          </a:xfrm>
          <a:prstGeom prst="ellipse">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3" name="Google Shape;373;p18"/>
          <p:cNvSpPr/>
          <p:nvPr/>
        </p:nvSpPr>
        <p:spPr>
          <a:xfrm>
            <a:off x="8265960" y="6143400"/>
            <a:ext cx="42048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fr-FR" sz="900" b="0" i="0" u="none" strike="noStrike" cap="none">
                <a:solidFill>
                  <a:srgbClr val="8B8B8B"/>
                </a:solidFill>
                <a:latin typeface="Calibri"/>
                <a:ea typeface="Calibri"/>
                <a:cs typeface="Calibri"/>
                <a:sym typeface="Calibri"/>
              </a:rPr>
              <a:t>17</a:t>
            </a:fld>
            <a:endParaRPr sz="900" b="0" i="0" u="none" strike="noStrike" cap="none">
              <a:solidFill>
                <a:srgbClr val="000000"/>
              </a:solidFill>
              <a:latin typeface="Arial"/>
              <a:ea typeface="Arial"/>
              <a:cs typeface="Arial"/>
              <a:sym typeface="Arial"/>
            </a:endParaRPr>
          </a:p>
        </p:txBody>
      </p:sp>
      <p:sp>
        <p:nvSpPr>
          <p:cNvPr id="374" name="Google Shape;374;p18"/>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FFFFFF"/>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375" name="Google Shape;375;p18"/>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B8B8B"/>
              </a:buClr>
              <a:buSzPts val="1200"/>
              <a:buFont typeface="Calibri"/>
              <a:buNone/>
            </a:pPr>
            <a:fld id="{00000000-1234-1234-1234-123412341234}" type="slidenum">
              <a:rPr lang="fr-FR" sz="1200" b="0" strike="noStrike">
                <a:solidFill>
                  <a:srgbClr val="8B8B8B"/>
                </a:solidFill>
                <a:latin typeface="Calibri"/>
                <a:ea typeface="Calibri"/>
                <a:cs typeface="Calibri"/>
                <a:sym typeface="Calibri"/>
              </a:rPr>
              <a:t>17</a:t>
            </a:fld>
            <a:endParaRPr/>
          </a:p>
        </p:txBody>
      </p:sp>
      <p:sp>
        <p:nvSpPr>
          <p:cNvPr id="5" name="Organigramme : Document 4">
            <a:extLst>
              <a:ext uri="{FF2B5EF4-FFF2-40B4-BE49-F238E27FC236}">
                <a16:creationId xmlns:a16="http://schemas.microsoft.com/office/drawing/2014/main" id="{77EAE33E-3967-DDF1-C5C7-9C7806C97550}"/>
              </a:ext>
            </a:extLst>
          </p:cNvPr>
          <p:cNvSpPr/>
          <p:nvPr/>
        </p:nvSpPr>
        <p:spPr>
          <a:xfrm rot="16200000">
            <a:off x="2626259" y="2694836"/>
            <a:ext cx="1781623" cy="3572903"/>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rganigramme : Document 5">
            <a:extLst>
              <a:ext uri="{FF2B5EF4-FFF2-40B4-BE49-F238E27FC236}">
                <a16:creationId xmlns:a16="http://schemas.microsoft.com/office/drawing/2014/main" id="{BD7F18F6-EA4C-D109-047F-F75E4711D28B}"/>
              </a:ext>
            </a:extLst>
          </p:cNvPr>
          <p:cNvSpPr/>
          <p:nvPr/>
        </p:nvSpPr>
        <p:spPr>
          <a:xfrm rot="5400000">
            <a:off x="4905649" y="3034899"/>
            <a:ext cx="1781623" cy="289277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ge 2">
            <a:extLst>
              <a:ext uri="{FF2B5EF4-FFF2-40B4-BE49-F238E27FC236}">
                <a16:creationId xmlns:a16="http://schemas.microsoft.com/office/drawing/2014/main" id="{C463B6EB-DF7B-C757-7113-926652F03E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7682" y="3812162"/>
            <a:ext cx="2085328" cy="1357888"/>
          </a:xfrm>
          <a:prstGeom prst="rect">
            <a:avLst/>
          </a:prstGeom>
        </p:spPr>
      </p:pic>
      <p:pic>
        <p:nvPicPr>
          <p:cNvPr id="2" name="Image 1">
            <a:extLst>
              <a:ext uri="{FF2B5EF4-FFF2-40B4-BE49-F238E27FC236}">
                <a16:creationId xmlns:a16="http://schemas.microsoft.com/office/drawing/2014/main" id="{1D119AB0-16C2-D701-CB0C-0E12068D08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7936" y="3792664"/>
            <a:ext cx="1731494" cy="13409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9"/>
          <p:cNvSpPr txBox="1"/>
          <p:nvPr/>
        </p:nvSpPr>
        <p:spPr>
          <a:xfrm>
            <a:off x="371880" y="455040"/>
            <a:ext cx="7302960" cy="423360"/>
          </a:xfrm>
          <a:prstGeom prst="rect">
            <a:avLst/>
          </a:prstGeom>
          <a:noFill/>
          <a:ln>
            <a:noFill/>
          </a:ln>
        </p:spPr>
        <p:txBody>
          <a:bodyPr spcFirstLastPara="1" wrap="square" lIns="90000" tIns="45000" rIns="90000" bIns="45000" anchor="t" anchorCtr="0">
            <a:normAutofit fontScale="90000" lnSpcReduction="20000"/>
          </a:bodyPr>
          <a:lstStyle/>
          <a:p>
            <a:pPr marL="0" marR="0" lvl="0" indent="0" algn="l" rtl="0">
              <a:lnSpc>
                <a:spcPct val="100000"/>
              </a:lnSpc>
              <a:spcBef>
                <a:spcPts val="0"/>
              </a:spcBef>
              <a:spcAft>
                <a:spcPts val="0"/>
              </a:spcAft>
              <a:buClr>
                <a:srgbClr val="FFFFFF"/>
              </a:buClr>
              <a:buSzPct val="100000"/>
              <a:buFont typeface="Martel Sans Black"/>
              <a:buNone/>
            </a:pPr>
            <a:r>
              <a:rPr lang="fr-FR" sz="2800" b="0" i="0" u="none" strike="noStrike" cap="none">
                <a:solidFill>
                  <a:srgbClr val="FFFFFF"/>
                </a:solidFill>
                <a:latin typeface="Martel Sans Black"/>
                <a:ea typeface="Martel Sans Black"/>
                <a:cs typeface="Martel Sans Black"/>
                <a:sym typeface="Martel Sans Black"/>
              </a:rPr>
              <a:t>Présentation de l’équipe en 2022-2023</a:t>
            </a:r>
            <a:endParaRPr sz="2800" b="0" i="0" u="none" strike="noStrike" cap="none">
              <a:solidFill>
                <a:srgbClr val="000000"/>
              </a:solidFill>
              <a:latin typeface="Calibri"/>
              <a:ea typeface="Calibri"/>
              <a:cs typeface="Calibri"/>
              <a:sym typeface="Calibri"/>
            </a:endParaRPr>
          </a:p>
        </p:txBody>
      </p:sp>
      <p:sp>
        <p:nvSpPr>
          <p:cNvPr id="383" name="Google Shape;383;p19"/>
          <p:cNvSpPr txBox="1"/>
          <p:nvPr/>
        </p:nvSpPr>
        <p:spPr>
          <a:xfrm>
            <a:off x="856564" y="6179540"/>
            <a:ext cx="7404840" cy="581891"/>
          </a:xfrm>
          <a:prstGeom prst="rect">
            <a:avLst/>
          </a:prstGeom>
          <a:noFill/>
          <a:ln>
            <a:noFill/>
          </a:ln>
        </p:spPr>
        <p:txBody>
          <a:bodyPr spcFirstLastPara="1" wrap="square" lIns="91425" tIns="45700" rIns="91425" bIns="45700" anchor="t" anchorCtr="0">
            <a:normAutofit/>
          </a:bodyPr>
          <a:lstStyle/>
          <a:p>
            <a:pPr marL="228600" marR="0" lvl="0" indent="0" algn="ctr" rtl="0">
              <a:lnSpc>
                <a:spcPct val="100000"/>
              </a:lnSpc>
              <a:spcBef>
                <a:spcPts val="0"/>
              </a:spcBef>
              <a:spcAft>
                <a:spcPts val="0"/>
              </a:spcAft>
              <a:buClr>
                <a:srgbClr val="000000"/>
              </a:buClr>
              <a:buSzPts val="2000"/>
              <a:buFont typeface="Arial"/>
              <a:buNone/>
            </a:pPr>
            <a:r>
              <a:rPr lang="fr-FR" sz="2000" b="1" i="0" u="none" strike="noStrike" cap="none" dirty="0">
                <a:solidFill>
                  <a:srgbClr val="000000"/>
                </a:solidFill>
                <a:latin typeface="Helvetica Neue Light"/>
                <a:ea typeface="Helvetica Neue Light"/>
                <a:cs typeface="Helvetica Neue Light"/>
                <a:sym typeface="Helvetica Neue Light"/>
              </a:rPr>
              <a:t>23 bénévoles au service de l’association et des parents</a:t>
            </a:r>
            <a:endParaRPr sz="2000" b="0" i="0" u="none" strike="noStrike" cap="none" dirty="0">
              <a:solidFill>
                <a:srgbClr val="000000"/>
              </a:solidFill>
              <a:latin typeface="Arial"/>
              <a:ea typeface="Arial"/>
              <a:cs typeface="Arial"/>
              <a:sym typeface="Arial"/>
            </a:endParaRPr>
          </a:p>
        </p:txBody>
      </p:sp>
      <p:sp>
        <p:nvSpPr>
          <p:cNvPr id="384" name="Google Shape;384;p19"/>
          <p:cNvSpPr txBox="1">
            <a:spLocks noGrp="1"/>
          </p:cNvSpPr>
          <p:nvPr>
            <p:ph type="sldNum" idx="12"/>
          </p:nvPr>
        </p:nvSpPr>
        <p:spPr>
          <a:xfrm>
            <a:off x="655308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18</a:t>
            </a:fld>
            <a:endParaRPr/>
          </a:p>
        </p:txBody>
      </p:sp>
      <p:pic>
        <p:nvPicPr>
          <p:cNvPr id="2" name="Image 1">
            <a:extLst>
              <a:ext uri="{FF2B5EF4-FFF2-40B4-BE49-F238E27FC236}">
                <a16:creationId xmlns:a16="http://schemas.microsoft.com/office/drawing/2014/main" id="{DA96D019-49F3-F566-DADA-47B741491C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880" y="2399386"/>
            <a:ext cx="8364437" cy="3499407"/>
          </a:xfrm>
          <a:prstGeom prst="rect">
            <a:avLst/>
          </a:prstGeom>
        </p:spPr>
      </p:pic>
      <p:sp>
        <p:nvSpPr>
          <p:cNvPr id="3" name="Google Shape;548;p33">
            <a:extLst>
              <a:ext uri="{FF2B5EF4-FFF2-40B4-BE49-F238E27FC236}">
                <a16:creationId xmlns:a16="http://schemas.microsoft.com/office/drawing/2014/main" id="{AF33F2D5-87AB-B895-8BBF-F1E722F132A3}"/>
              </a:ext>
            </a:extLst>
          </p:cNvPr>
          <p:cNvSpPr txBox="1">
            <a:spLocks/>
          </p:cNvSpPr>
          <p:nvPr/>
        </p:nvSpPr>
        <p:spPr>
          <a:xfrm>
            <a:off x="403500" y="1440179"/>
            <a:ext cx="8337000" cy="4461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841"/>
            </a:pPr>
            <a:r>
              <a:rPr lang="fr-FR" sz="2100" b="1" dirty="0"/>
              <a:t>Le conseil d’administration de l’Apel SJH en 2022-2023</a:t>
            </a:r>
            <a:endParaRPr lang="fr-FR"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2"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413" name="Google Shape;413;p22"/>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4" name="Google Shape;414;p22"/>
          <p:cNvSpPr/>
          <p:nvPr/>
        </p:nvSpPr>
        <p:spPr>
          <a:xfrm>
            <a:off x="1799640" y="2017440"/>
            <a:ext cx="5443200" cy="2845080"/>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5" name="Google Shape;415;p22"/>
          <p:cNvSpPr txBox="1">
            <a:spLocks noGrp="1"/>
          </p:cNvSpPr>
          <p:nvPr>
            <p:ph type="title"/>
          </p:nvPr>
        </p:nvSpPr>
        <p:spPr>
          <a:xfrm>
            <a:off x="1799640" y="2017440"/>
            <a:ext cx="5443200" cy="2845080"/>
          </a:xfrm>
          <a:prstGeom prst="rect">
            <a:avLst/>
          </a:prstGeom>
          <a:noFill/>
          <a:ln>
            <a:noFill/>
          </a:ln>
        </p:spPr>
        <p:txBody>
          <a:bodyPr spcFirstLastPara="1" wrap="square" lIns="90000" tIns="45000" rIns="90000" bIns="45000" anchor="ctr" anchorCtr="0">
            <a:normAutofit/>
          </a:bodyPr>
          <a:lstStyle/>
          <a:p>
            <a:pPr marL="0" lvl="0" indent="0" algn="ctr" rtl="0">
              <a:lnSpc>
                <a:spcPct val="100000"/>
              </a:lnSpc>
              <a:spcBef>
                <a:spcPts val="0"/>
              </a:spcBef>
              <a:spcAft>
                <a:spcPts val="0"/>
              </a:spcAft>
              <a:buClr>
                <a:srgbClr val="C40B74"/>
              </a:buClr>
              <a:buSzPts val="3200"/>
              <a:buFont typeface="Martel Sans Black"/>
              <a:buNone/>
            </a:pPr>
            <a:r>
              <a:rPr lang="fr-FR" sz="3200" b="0" strike="noStrike">
                <a:solidFill>
                  <a:srgbClr val="C40B74"/>
                </a:solidFill>
                <a:latin typeface="Martel Sans Black"/>
                <a:ea typeface="Martel Sans Black"/>
                <a:cs typeface="Martel Sans Black"/>
                <a:sym typeface="Martel Sans Black"/>
              </a:rPr>
              <a:t>Assemblée générale ordinaire</a:t>
            </a:r>
            <a:endParaRPr sz="3200" b="0" strike="noStrike">
              <a:solidFill>
                <a:srgbClr val="000000"/>
              </a:solidFill>
              <a:latin typeface="Calibri"/>
              <a:ea typeface="Calibri"/>
              <a:cs typeface="Calibri"/>
              <a:sym typeface="Calibri"/>
            </a:endParaRPr>
          </a:p>
        </p:txBody>
      </p:sp>
      <p:pic>
        <p:nvPicPr>
          <p:cNvPr id="416" name="Google Shape;416;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2280" y="153720"/>
            <a:ext cx="866520" cy="642960"/>
          </a:xfrm>
          <a:prstGeom prst="rect">
            <a:avLst/>
          </a:prstGeom>
          <a:noFill/>
          <a:ln>
            <a:noFill/>
          </a:ln>
        </p:spPr>
      </p:pic>
      <p:sp>
        <p:nvSpPr>
          <p:cNvPr id="417" name="Google Shape;417;p22"/>
          <p:cNvSpPr/>
          <p:nvPr/>
        </p:nvSpPr>
        <p:spPr>
          <a:xfrm>
            <a:off x="8329680" y="6180120"/>
            <a:ext cx="297720" cy="297720"/>
          </a:xfrm>
          <a:prstGeom prst="ellipse">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8" name="Google Shape;418;p22"/>
          <p:cNvSpPr/>
          <p:nvPr/>
        </p:nvSpPr>
        <p:spPr>
          <a:xfrm>
            <a:off x="8265960" y="6143400"/>
            <a:ext cx="42048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fr-FR" sz="900" b="0" i="0" u="none" strike="noStrike" cap="none">
                <a:solidFill>
                  <a:srgbClr val="8B8B8B"/>
                </a:solidFill>
                <a:latin typeface="Calibri"/>
                <a:ea typeface="Calibri"/>
                <a:cs typeface="Calibri"/>
                <a:sym typeface="Calibri"/>
              </a:rPr>
              <a:t>19</a:t>
            </a:fld>
            <a:endParaRPr sz="900" b="0" i="0" u="none" strike="noStrike" cap="none">
              <a:solidFill>
                <a:srgbClr val="000000"/>
              </a:solidFill>
              <a:latin typeface="Arial"/>
              <a:ea typeface="Arial"/>
              <a:cs typeface="Arial"/>
              <a:sym typeface="Arial"/>
            </a:endParaRPr>
          </a:p>
        </p:txBody>
      </p:sp>
      <p:sp>
        <p:nvSpPr>
          <p:cNvPr id="419" name="Google Shape;419;p22"/>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FFFFFF"/>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420" name="Google Shape;420;p22"/>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B8B8B"/>
              </a:buClr>
              <a:buSzPts val="1200"/>
              <a:buFont typeface="Calibri"/>
              <a:buNone/>
            </a:pPr>
            <a:fld id="{00000000-1234-1234-1234-123412341234}" type="slidenum">
              <a:rPr lang="fr-FR" sz="1200" b="0" strike="noStrike">
                <a:solidFill>
                  <a:srgbClr val="8B8B8B"/>
                </a:solidFill>
                <a:latin typeface="Calibri"/>
                <a:ea typeface="Calibri"/>
                <a:cs typeface="Calibri"/>
                <a:sym typeface="Calibri"/>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
          <p:cNvSpPr txBox="1">
            <a:spLocks noGrp="1"/>
          </p:cNvSpPr>
          <p:nvPr>
            <p:ph type="title"/>
          </p:nvPr>
        </p:nvSpPr>
        <p:spPr>
          <a:xfrm>
            <a:off x="380880" y="437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Déroulement de l’assemblée générale</a:t>
            </a:r>
            <a:endParaRPr sz="2800" b="0" strike="noStrike">
              <a:solidFill>
                <a:srgbClr val="000000"/>
              </a:solidFill>
              <a:latin typeface="Calibri"/>
              <a:ea typeface="Calibri"/>
              <a:cs typeface="Calibri"/>
              <a:sym typeface="Calibri"/>
            </a:endParaRPr>
          </a:p>
        </p:txBody>
      </p:sp>
      <p:sp>
        <p:nvSpPr>
          <p:cNvPr id="216" name="Google Shape;216;p2"/>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2"/>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a:t>
            </a:fld>
            <a:endParaRPr sz="900" b="0" i="0" u="none" strike="noStrike" cap="none">
              <a:solidFill>
                <a:srgbClr val="000000"/>
              </a:solidFill>
              <a:latin typeface="Times New Roman"/>
              <a:ea typeface="Times New Roman"/>
              <a:cs typeface="Times New Roman"/>
              <a:sym typeface="Times New Roman"/>
            </a:endParaRPr>
          </a:p>
        </p:txBody>
      </p:sp>
      <p:sp>
        <p:nvSpPr>
          <p:cNvPr id="218" name="Google Shape;218;p2"/>
          <p:cNvSpPr/>
          <p:nvPr/>
        </p:nvSpPr>
        <p:spPr>
          <a:xfrm>
            <a:off x="572926" y="1600550"/>
            <a:ext cx="8113500" cy="3507199"/>
          </a:xfrm>
          <a:prstGeom prst="rect">
            <a:avLst/>
          </a:prstGeom>
          <a:noFill/>
          <a:ln>
            <a:noFill/>
          </a:ln>
        </p:spPr>
        <p:txBody>
          <a:bodyPr spcFirstLastPara="1" wrap="square" lIns="90000" tIns="45000" rIns="90000" bIns="45000" anchor="t" anchorCtr="0">
            <a:spAutoFit/>
          </a:bodyPr>
          <a:lstStyle/>
          <a:p>
            <a:pPr marL="0" lvl="0" indent="465455" algn="l" rtl="0">
              <a:spcBef>
                <a:spcPts val="0"/>
              </a:spcBef>
              <a:spcAft>
                <a:spcPts val="0"/>
              </a:spcAft>
              <a:buClr>
                <a:schemeClr val="dk1"/>
              </a:buClr>
              <a:buSzPts val="2600"/>
              <a:buFont typeface="Calibri"/>
              <a:buAutoNum type="arabicPeriod"/>
            </a:pPr>
            <a:r>
              <a:rPr lang="fr-FR" sz="2600" dirty="0">
                <a:solidFill>
                  <a:schemeClr val="dk1"/>
                </a:solidFill>
                <a:latin typeface="Calibri"/>
                <a:ea typeface="Calibri"/>
                <a:cs typeface="Calibri"/>
                <a:sym typeface="Calibri"/>
              </a:rPr>
              <a:t>Rapport moral – Activités 2022-2023</a:t>
            </a:r>
          </a:p>
          <a:p>
            <a:pPr marL="0" lvl="0" indent="465455" algn="l" rtl="0">
              <a:spcBef>
                <a:spcPts val="0"/>
              </a:spcBef>
              <a:spcAft>
                <a:spcPts val="0"/>
              </a:spcAft>
              <a:buClr>
                <a:schemeClr val="dk1"/>
              </a:buClr>
              <a:buSzPts val="2600"/>
              <a:buFont typeface="Calibri"/>
              <a:buAutoNum type="arabicPeriod"/>
            </a:pPr>
            <a:r>
              <a:rPr lang="fr-FR" sz="2600" dirty="0">
                <a:solidFill>
                  <a:schemeClr val="dk1"/>
                </a:solidFill>
                <a:latin typeface="Calibri"/>
                <a:ea typeface="Calibri"/>
                <a:cs typeface="Calibri"/>
                <a:sym typeface="Calibri"/>
              </a:rPr>
              <a:t>Les priorités pour l’année à venir</a:t>
            </a:r>
          </a:p>
          <a:p>
            <a:pPr marL="0" lvl="0" indent="465455" algn="l" rtl="0">
              <a:spcBef>
                <a:spcPts val="0"/>
              </a:spcBef>
              <a:spcAft>
                <a:spcPts val="0"/>
              </a:spcAft>
              <a:buClr>
                <a:schemeClr val="dk1"/>
              </a:buClr>
              <a:buSzPts val="2600"/>
              <a:buFont typeface="Calibri"/>
              <a:buAutoNum type="arabicPeriod"/>
            </a:pPr>
            <a:r>
              <a:rPr lang="fr-FR" sz="2600" dirty="0">
                <a:solidFill>
                  <a:schemeClr val="dk1"/>
                </a:solidFill>
                <a:latin typeface="Calibri"/>
                <a:ea typeface="Calibri"/>
                <a:cs typeface="Calibri"/>
                <a:sym typeface="Calibri"/>
              </a:rPr>
              <a:t>Rapport financier 2022-2023 et budget 2023-2024</a:t>
            </a:r>
          </a:p>
          <a:p>
            <a:pPr marL="0" lvl="0" indent="465455" algn="l" rtl="0">
              <a:spcBef>
                <a:spcPts val="0"/>
              </a:spcBef>
              <a:spcAft>
                <a:spcPts val="0"/>
              </a:spcAft>
              <a:buClr>
                <a:schemeClr val="dk1"/>
              </a:buClr>
              <a:buSzPts val="2600"/>
              <a:buFont typeface="Calibri"/>
              <a:buAutoNum type="arabicPeriod"/>
            </a:pPr>
            <a:r>
              <a:rPr lang="fr-FR" sz="2600" dirty="0">
                <a:solidFill>
                  <a:schemeClr val="dk1"/>
                </a:solidFill>
                <a:latin typeface="Calibri"/>
                <a:ea typeface="Calibri"/>
                <a:cs typeface="Calibri"/>
                <a:sym typeface="Calibri"/>
              </a:rPr>
              <a:t>Votes</a:t>
            </a:r>
          </a:p>
          <a:p>
            <a:pPr marL="446088" lvl="1" indent="-446088">
              <a:buClr>
                <a:schemeClr val="dk1"/>
              </a:buClr>
              <a:buSzPts val="2600"/>
            </a:pPr>
            <a:r>
              <a:rPr lang="fr-FR" sz="2600" dirty="0">
                <a:solidFill>
                  <a:schemeClr val="dk1"/>
                </a:solidFill>
                <a:latin typeface="Calibri"/>
                <a:ea typeface="Calibri"/>
                <a:cs typeface="Calibri"/>
                <a:sym typeface="Calibri"/>
              </a:rPr>
              <a:t>	</a:t>
            </a:r>
            <a:r>
              <a:rPr lang="fr-FR" sz="2000" dirty="0">
                <a:solidFill>
                  <a:schemeClr val="dk1"/>
                </a:solidFill>
                <a:latin typeface="Calibri"/>
                <a:ea typeface="Calibri"/>
                <a:cs typeface="Calibri"/>
                <a:sym typeface="Calibri"/>
              </a:rPr>
              <a:t>Approbation du rapport moral 2022-2023</a:t>
            </a:r>
          </a:p>
          <a:p>
            <a:pPr marL="446088" lvl="1" indent="-446088">
              <a:buClr>
                <a:schemeClr val="dk1"/>
              </a:buClr>
              <a:buSzPts val="2600"/>
            </a:pPr>
            <a:r>
              <a:rPr lang="fr-FR" sz="2000" dirty="0">
                <a:solidFill>
                  <a:schemeClr val="dk1"/>
                </a:solidFill>
                <a:latin typeface="Calibri"/>
                <a:ea typeface="Calibri"/>
                <a:cs typeface="Calibri"/>
                <a:sym typeface="Calibri"/>
              </a:rPr>
              <a:t>	Approbation du rapport financier 2022-2023. Quitus de gestion.</a:t>
            </a:r>
          </a:p>
          <a:p>
            <a:pPr marL="446088" lvl="1" indent="-446088">
              <a:buClr>
                <a:schemeClr val="dk1"/>
              </a:buClr>
              <a:buSzPts val="2600"/>
            </a:pPr>
            <a:r>
              <a:rPr lang="fr-FR" sz="2000" dirty="0">
                <a:solidFill>
                  <a:schemeClr val="dk1"/>
                </a:solidFill>
                <a:latin typeface="Calibri"/>
                <a:ea typeface="Calibri"/>
                <a:cs typeface="Calibri"/>
                <a:sym typeface="Calibri"/>
              </a:rPr>
              <a:t>	Vote du budget 2023/2024 et du montant de la cotisation 2024-2025.</a:t>
            </a:r>
          </a:p>
          <a:p>
            <a:pPr marL="0" lvl="0" indent="465455" algn="l" rtl="0">
              <a:spcBef>
                <a:spcPts val="0"/>
              </a:spcBef>
              <a:spcAft>
                <a:spcPts val="0"/>
              </a:spcAft>
              <a:buClr>
                <a:schemeClr val="dk1"/>
              </a:buClr>
              <a:buSzPts val="2600"/>
              <a:buFont typeface="Calibri"/>
              <a:buAutoNum type="arabicPeriod"/>
            </a:pPr>
            <a:r>
              <a:rPr lang="fr-FR" sz="2600" dirty="0">
                <a:solidFill>
                  <a:schemeClr val="dk1"/>
                </a:solidFill>
                <a:latin typeface="Calibri"/>
                <a:ea typeface="Calibri"/>
                <a:cs typeface="Calibri"/>
                <a:sym typeface="Calibri"/>
              </a:rPr>
              <a:t>Résultat des élections des membres du CA</a:t>
            </a:r>
          </a:p>
          <a:p>
            <a:pPr marL="0" lvl="0" indent="465455" algn="l" rtl="0">
              <a:spcBef>
                <a:spcPts val="0"/>
              </a:spcBef>
              <a:spcAft>
                <a:spcPts val="0"/>
              </a:spcAft>
              <a:buClr>
                <a:schemeClr val="dk1"/>
              </a:buClr>
              <a:buSzPts val="2600"/>
              <a:buFont typeface="Calibri"/>
              <a:buAutoNum type="arabicPeriod"/>
            </a:pPr>
            <a:r>
              <a:rPr lang="fr-FR" sz="2600" dirty="0">
                <a:solidFill>
                  <a:schemeClr val="dk1"/>
                </a:solidFill>
                <a:latin typeface="Calibri"/>
                <a:ea typeface="Calibri"/>
                <a:cs typeface="Calibri"/>
                <a:sym typeface="Calibri"/>
              </a:rPr>
              <a:t>Le nouveau projet éducatif de SJH, par Christel Lemerle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Rapport d’activité</a:t>
            </a:r>
            <a:endParaRPr sz="2800" b="0" strike="noStrike">
              <a:solidFill>
                <a:srgbClr val="000000"/>
              </a:solidFill>
              <a:latin typeface="Calibri"/>
              <a:ea typeface="Calibri"/>
              <a:cs typeface="Calibri"/>
              <a:sym typeface="Calibri"/>
            </a:endParaRPr>
          </a:p>
        </p:txBody>
      </p:sp>
      <p:sp>
        <p:nvSpPr>
          <p:cNvPr id="478" name="Google Shape;478;p25"/>
          <p:cNvSpPr/>
          <p:nvPr/>
        </p:nvSpPr>
        <p:spPr>
          <a:xfrm>
            <a:off x="8329680" y="589437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9" name="Google Shape;479;p25"/>
          <p:cNvSpPr txBox="1">
            <a:spLocks noGrp="1"/>
          </p:cNvSpPr>
          <p:nvPr>
            <p:ph type="sldNum" idx="12"/>
          </p:nvPr>
        </p:nvSpPr>
        <p:spPr>
          <a:xfrm>
            <a:off x="8271000" y="585765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20</a:t>
            </a:fld>
            <a:endParaRPr sz="900" b="0" i="0" u="none" strike="noStrike" cap="none">
              <a:solidFill>
                <a:srgbClr val="000000"/>
              </a:solidFill>
              <a:latin typeface="Times New Roman"/>
              <a:ea typeface="Times New Roman"/>
              <a:cs typeface="Times New Roman"/>
              <a:sym typeface="Times New Roman"/>
            </a:endParaRPr>
          </a:p>
        </p:txBody>
      </p:sp>
      <p:sp>
        <p:nvSpPr>
          <p:cNvPr id="480" name="Google Shape;480;p25"/>
          <p:cNvSpPr/>
          <p:nvPr/>
        </p:nvSpPr>
        <p:spPr>
          <a:xfrm>
            <a:off x="7387560" y="594405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10" name="Forme libre : forme 9">
            <a:extLst>
              <a:ext uri="{FF2B5EF4-FFF2-40B4-BE49-F238E27FC236}">
                <a16:creationId xmlns:a16="http://schemas.microsoft.com/office/drawing/2014/main" id="{B21A2E0A-AA41-DB96-8CD8-6BC867E21235}"/>
              </a:ext>
            </a:extLst>
          </p:cNvPr>
          <p:cNvSpPr/>
          <p:nvPr/>
        </p:nvSpPr>
        <p:spPr>
          <a:xfrm>
            <a:off x="4857750" y="3589147"/>
            <a:ext cx="3943350" cy="2937383"/>
          </a:xfrm>
          <a:custGeom>
            <a:avLst/>
            <a:gdLst>
              <a:gd name="connsiteX0" fmla="*/ 0 w 3873658"/>
              <a:gd name="connsiteY0" fmla="*/ 191418 h 1914175"/>
              <a:gd name="connsiteX1" fmla="*/ 191418 w 3873658"/>
              <a:gd name="connsiteY1" fmla="*/ 0 h 1914175"/>
              <a:gd name="connsiteX2" fmla="*/ 3682241 w 3873658"/>
              <a:gd name="connsiteY2" fmla="*/ 0 h 1914175"/>
              <a:gd name="connsiteX3" fmla="*/ 3873659 w 3873658"/>
              <a:gd name="connsiteY3" fmla="*/ 191418 h 1914175"/>
              <a:gd name="connsiteX4" fmla="*/ 3873658 w 3873658"/>
              <a:gd name="connsiteY4" fmla="*/ 1722758 h 1914175"/>
              <a:gd name="connsiteX5" fmla="*/ 3682240 w 3873658"/>
              <a:gd name="connsiteY5" fmla="*/ 1914176 h 1914175"/>
              <a:gd name="connsiteX6" fmla="*/ 191418 w 3873658"/>
              <a:gd name="connsiteY6" fmla="*/ 1914175 h 1914175"/>
              <a:gd name="connsiteX7" fmla="*/ 0 w 3873658"/>
              <a:gd name="connsiteY7" fmla="*/ 1722757 h 1914175"/>
              <a:gd name="connsiteX8" fmla="*/ 0 w 3873658"/>
              <a:gd name="connsiteY8" fmla="*/ 191418 h 191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658" h="1914175">
                <a:moveTo>
                  <a:pt x="0" y="191418"/>
                </a:moveTo>
                <a:cubicBezTo>
                  <a:pt x="0" y="85701"/>
                  <a:pt x="85701" y="0"/>
                  <a:pt x="191418" y="0"/>
                </a:cubicBezTo>
                <a:lnTo>
                  <a:pt x="3682241" y="0"/>
                </a:lnTo>
                <a:cubicBezTo>
                  <a:pt x="3787958" y="0"/>
                  <a:pt x="3873659" y="85701"/>
                  <a:pt x="3873659" y="191418"/>
                </a:cubicBezTo>
                <a:cubicBezTo>
                  <a:pt x="3873659" y="701865"/>
                  <a:pt x="3873658" y="1212311"/>
                  <a:pt x="3873658" y="1722758"/>
                </a:cubicBezTo>
                <a:cubicBezTo>
                  <a:pt x="3873658" y="1828475"/>
                  <a:pt x="3787957" y="1914176"/>
                  <a:pt x="3682240" y="1914176"/>
                </a:cubicBezTo>
                <a:lnTo>
                  <a:pt x="191418" y="1914175"/>
                </a:lnTo>
                <a:cubicBezTo>
                  <a:pt x="85701" y="1914175"/>
                  <a:pt x="0" y="1828474"/>
                  <a:pt x="0" y="1722757"/>
                </a:cubicBezTo>
                <a:lnTo>
                  <a:pt x="0" y="191418"/>
                </a:lnTo>
                <a:close/>
              </a:path>
            </a:pathLst>
          </a:custGeom>
          <a:solidFill>
            <a:sysClr val="window" lastClr="FFFFFF">
              <a:alpha val="90000"/>
              <a:hueOff val="0"/>
              <a:satOff val="0"/>
              <a:lumOff val="0"/>
              <a:alphaOff val="0"/>
            </a:sysClr>
          </a:solidFill>
          <a:ln w="12700" cap="flat" cmpd="sng" algn="ctr">
            <a:solidFill>
              <a:srgbClr val="50B4C8">
                <a:hueOff val="0"/>
                <a:satOff val="0"/>
                <a:lumOff val="0"/>
                <a:alphaOff val="0"/>
              </a:srgbClr>
            </a:solidFill>
            <a:prstDash val="solid"/>
          </a:ln>
          <a:effectLst/>
        </p:spPr>
        <p:txBody>
          <a:bodyPr spcFirstLastPara="0" vert="horz" wrap="square" lIns="216000" tIns="144000" rIns="72000" bIns="72000" numCol="1" spcCol="1270" anchor="t" anchorCtr="0">
            <a:noAutofit/>
          </a:bodyPr>
          <a:lstStyle/>
          <a:p>
            <a:pPr marL="1349375"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Rencontres chef d’établissement</a:t>
            </a:r>
          </a:p>
          <a:p>
            <a:pPr marL="1074738"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Commissions</a:t>
            </a:r>
          </a:p>
          <a:p>
            <a:pPr marL="811213"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Conférences</a:t>
            </a:r>
          </a:p>
          <a:p>
            <a:pPr marL="536575"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Accompagnement conseils de discipline</a:t>
            </a:r>
          </a:p>
          <a:p>
            <a:pPr marL="114300"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Sécurité</a:t>
            </a:r>
          </a:p>
          <a:p>
            <a:pPr marL="114300"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Relais « Information et Conseil aux Familles »</a:t>
            </a:r>
          </a:p>
          <a:p>
            <a:pPr marL="114300" marR="0" lvl="1" indent="-114300" defTabSz="622300" eaLnBrk="0" fontAlgn="base" latinLnBrk="0" hangingPunct="0">
              <a:lnSpc>
                <a:spcPct val="90000"/>
              </a:lnSpc>
              <a:spcBef>
                <a:spcPct val="0"/>
              </a:spcBef>
              <a:spcAft>
                <a:spcPts val="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Soirée festive</a:t>
            </a:r>
          </a:p>
        </p:txBody>
      </p:sp>
      <p:sp>
        <p:nvSpPr>
          <p:cNvPr id="11" name="Forme libre : forme 10">
            <a:extLst>
              <a:ext uri="{FF2B5EF4-FFF2-40B4-BE49-F238E27FC236}">
                <a16:creationId xmlns:a16="http://schemas.microsoft.com/office/drawing/2014/main" id="{4981B620-3A64-84DC-66FB-27428137814A}"/>
              </a:ext>
            </a:extLst>
          </p:cNvPr>
          <p:cNvSpPr/>
          <p:nvPr/>
        </p:nvSpPr>
        <p:spPr>
          <a:xfrm>
            <a:off x="303447" y="3726180"/>
            <a:ext cx="3943349" cy="2800350"/>
          </a:xfrm>
          <a:custGeom>
            <a:avLst/>
            <a:gdLst>
              <a:gd name="connsiteX0" fmla="*/ 0 w 2801253"/>
              <a:gd name="connsiteY0" fmla="*/ 246858 h 2468583"/>
              <a:gd name="connsiteX1" fmla="*/ 246858 w 2801253"/>
              <a:gd name="connsiteY1" fmla="*/ 0 h 2468583"/>
              <a:gd name="connsiteX2" fmla="*/ 2554395 w 2801253"/>
              <a:gd name="connsiteY2" fmla="*/ 0 h 2468583"/>
              <a:gd name="connsiteX3" fmla="*/ 2801253 w 2801253"/>
              <a:gd name="connsiteY3" fmla="*/ 246858 h 2468583"/>
              <a:gd name="connsiteX4" fmla="*/ 2801253 w 2801253"/>
              <a:gd name="connsiteY4" fmla="*/ 2221725 h 2468583"/>
              <a:gd name="connsiteX5" fmla="*/ 2554395 w 2801253"/>
              <a:gd name="connsiteY5" fmla="*/ 2468583 h 2468583"/>
              <a:gd name="connsiteX6" fmla="*/ 246858 w 2801253"/>
              <a:gd name="connsiteY6" fmla="*/ 2468583 h 2468583"/>
              <a:gd name="connsiteX7" fmla="*/ 0 w 2801253"/>
              <a:gd name="connsiteY7" fmla="*/ 2221725 h 2468583"/>
              <a:gd name="connsiteX8" fmla="*/ 0 w 2801253"/>
              <a:gd name="connsiteY8" fmla="*/ 246858 h 246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253" h="2468583">
                <a:moveTo>
                  <a:pt x="0" y="246858"/>
                </a:moveTo>
                <a:cubicBezTo>
                  <a:pt x="0" y="110522"/>
                  <a:pt x="110522" y="0"/>
                  <a:pt x="246858" y="0"/>
                </a:cubicBezTo>
                <a:lnTo>
                  <a:pt x="2554395" y="0"/>
                </a:lnTo>
                <a:cubicBezTo>
                  <a:pt x="2690731" y="0"/>
                  <a:pt x="2801253" y="110522"/>
                  <a:pt x="2801253" y="246858"/>
                </a:cubicBezTo>
                <a:lnTo>
                  <a:pt x="2801253" y="2221725"/>
                </a:lnTo>
                <a:cubicBezTo>
                  <a:pt x="2801253" y="2358061"/>
                  <a:pt x="2690731" y="2468583"/>
                  <a:pt x="2554395" y="2468583"/>
                </a:cubicBezTo>
                <a:lnTo>
                  <a:pt x="246858" y="2468583"/>
                </a:lnTo>
                <a:cubicBezTo>
                  <a:pt x="110522" y="2468583"/>
                  <a:pt x="0" y="2358061"/>
                  <a:pt x="0" y="2221725"/>
                </a:cubicBezTo>
                <a:lnTo>
                  <a:pt x="0" y="246858"/>
                </a:lnTo>
                <a:close/>
              </a:path>
            </a:pathLst>
          </a:custGeom>
          <a:solidFill>
            <a:sysClr val="window" lastClr="FFFFFF">
              <a:alpha val="90000"/>
              <a:hueOff val="0"/>
              <a:satOff val="0"/>
              <a:lumOff val="0"/>
              <a:alphaOff val="0"/>
            </a:sysClr>
          </a:solidFill>
          <a:ln w="12700" cap="flat" cmpd="sng" algn="ctr">
            <a:solidFill>
              <a:srgbClr val="50B4C8">
                <a:hueOff val="0"/>
                <a:satOff val="0"/>
                <a:lumOff val="0"/>
                <a:alphaOff val="0"/>
              </a:srgbClr>
            </a:solidFill>
            <a:prstDash val="solid"/>
          </a:ln>
          <a:effectLst/>
        </p:spPr>
        <p:txBody>
          <a:bodyPr spcFirstLastPara="0" vert="horz" wrap="square" lIns="107567" tIns="36000" rIns="432000" bIns="107567" numCol="1" spcCol="1270" anchor="t" anchorCtr="0">
            <a:noAutofit/>
          </a:bodyPr>
          <a:lstStyle/>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Rencontres </a:t>
            </a:r>
            <a:r>
              <a:rPr kumimoji="0" lang="fr-FR" sz="2000" b="1" i="0" u="none" strike="noStrike" kern="1200" cap="none" spc="0" normalizeH="0" baseline="0" noProof="0" dirty="0" err="1">
                <a:ln>
                  <a:noFill/>
                </a:ln>
                <a:solidFill>
                  <a:prstClr val="black">
                    <a:hueOff val="0"/>
                    <a:satOff val="0"/>
                    <a:lumOff val="0"/>
                    <a:alphaOff val="0"/>
                  </a:prstClr>
                </a:solidFill>
                <a:effectLst/>
                <a:uLnTx/>
                <a:uFillTx/>
                <a:latin typeface="Calibri Light"/>
                <a:ea typeface="+mn-ea"/>
                <a:cs typeface="+mn-cs"/>
              </a:rPr>
              <a:t>respon</a:t>
            </a: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a:t>
            </a:r>
          </a:p>
          <a:p>
            <a:pPr marL="182563" marR="0" lvl="1" defTabSz="622300" eaLnBrk="0" fontAlgn="base" latinLnBrk="0" hangingPunct="0">
              <a:lnSpc>
                <a:spcPct val="90000"/>
              </a:lnSpc>
              <a:spcBef>
                <a:spcPct val="0"/>
              </a:spcBef>
              <a:spcAft>
                <a:spcPct val="15000"/>
              </a:spcAft>
              <a:buClrTx/>
              <a:buSzTx/>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sable lycée</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Carrefour Info Avenir</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Café des parents</a:t>
            </a:r>
          </a:p>
          <a:p>
            <a:pPr marL="114300" lvl="1" indent="-114300" defTabSz="622300" eaLnBrk="0" fontAlgn="base" hangingPunct="0">
              <a:lnSpc>
                <a:spcPct val="90000"/>
              </a:lnSpc>
              <a:spcBef>
                <a:spcPct val="0"/>
              </a:spcBef>
              <a:spcAft>
                <a:spcPct val="15000"/>
              </a:spcAft>
              <a:buClrTx/>
              <a:buFontTx/>
              <a:buChar char="•"/>
              <a:defRPr/>
            </a:pPr>
            <a:r>
              <a:rPr lang="fr-FR" sz="2000" b="1" kern="1200" dirty="0">
                <a:solidFill>
                  <a:prstClr val="black">
                    <a:hueOff val="0"/>
                    <a:satOff val="0"/>
                    <a:lumOff val="0"/>
                    <a:alphaOff val="0"/>
                  </a:prstClr>
                </a:solidFill>
                <a:latin typeface="Calibri Light"/>
                <a:ea typeface="+mn-ea"/>
                <a:cs typeface="+mn-cs"/>
              </a:rPr>
              <a:t>Appui parents correspondants</a:t>
            </a:r>
            <a:endPar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endParaRP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Simulations d’entretiens pour les terminales</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Soutenances de stage</a:t>
            </a:r>
          </a:p>
        </p:txBody>
      </p:sp>
      <p:sp>
        <p:nvSpPr>
          <p:cNvPr id="12" name="Forme libre : forme 11">
            <a:extLst>
              <a:ext uri="{FF2B5EF4-FFF2-40B4-BE49-F238E27FC236}">
                <a16:creationId xmlns:a16="http://schemas.microsoft.com/office/drawing/2014/main" id="{542D51B1-942D-A884-786C-A3CBAB0B8ED9}"/>
              </a:ext>
            </a:extLst>
          </p:cNvPr>
          <p:cNvSpPr/>
          <p:nvPr/>
        </p:nvSpPr>
        <p:spPr>
          <a:xfrm>
            <a:off x="4857750" y="1100113"/>
            <a:ext cx="3943350" cy="2250274"/>
          </a:xfrm>
          <a:custGeom>
            <a:avLst/>
            <a:gdLst>
              <a:gd name="connsiteX0" fmla="*/ 0 w 2786213"/>
              <a:gd name="connsiteY0" fmla="*/ 147618 h 1476178"/>
              <a:gd name="connsiteX1" fmla="*/ 147618 w 2786213"/>
              <a:gd name="connsiteY1" fmla="*/ 0 h 1476178"/>
              <a:gd name="connsiteX2" fmla="*/ 2638595 w 2786213"/>
              <a:gd name="connsiteY2" fmla="*/ 0 h 1476178"/>
              <a:gd name="connsiteX3" fmla="*/ 2786213 w 2786213"/>
              <a:gd name="connsiteY3" fmla="*/ 147618 h 1476178"/>
              <a:gd name="connsiteX4" fmla="*/ 2786213 w 2786213"/>
              <a:gd name="connsiteY4" fmla="*/ 1328560 h 1476178"/>
              <a:gd name="connsiteX5" fmla="*/ 2638595 w 2786213"/>
              <a:gd name="connsiteY5" fmla="*/ 1476178 h 1476178"/>
              <a:gd name="connsiteX6" fmla="*/ 147618 w 2786213"/>
              <a:gd name="connsiteY6" fmla="*/ 1476178 h 1476178"/>
              <a:gd name="connsiteX7" fmla="*/ 0 w 2786213"/>
              <a:gd name="connsiteY7" fmla="*/ 1328560 h 1476178"/>
              <a:gd name="connsiteX8" fmla="*/ 0 w 2786213"/>
              <a:gd name="connsiteY8" fmla="*/ 147618 h 147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213" h="1476178">
                <a:moveTo>
                  <a:pt x="0" y="147618"/>
                </a:moveTo>
                <a:cubicBezTo>
                  <a:pt x="0" y="66091"/>
                  <a:pt x="66091" y="0"/>
                  <a:pt x="147618" y="0"/>
                </a:cubicBezTo>
                <a:lnTo>
                  <a:pt x="2638595" y="0"/>
                </a:lnTo>
                <a:cubicBezTo>
                  <a:pt x="2720122" y="0"/>
                  <a:pt x="2786213" y="66091"/>
                  <a:pt x="2786213" y="147618"/>
                </a:cubicBezTo>
                <a:lnTo>
                  <a:pt x="2786213" y="1328560"/>
                </a:lnTo>
                <a:cubicBezTo>
                  <a:pt x="2786213" y="1410087"/>
                  <a:pt x="2720122" y="1476178"/>
                  <a:pt x="2638595" y="1476178"/>
                </a:cubicBezTo>
                <a:lnTo>
                  <a:pt x="147618" y="1476178"/>
                </a:lnTo>
                <a:cubicBezTo>
                  <a:pt x="66091" y="1476178"/>
                  <a:pt x="0" y="1410087"/>
                  <a:pt x="0" y="1328560"/>
                </a:cubicBezTo>
                <a:lnTo>
                  <a:pt x="0" y="147618"/>
                </a:lnTo>
                <a:close/>
              </a:path>
            </a:pathLst>
          </a:custGeom>
          <a:solidFill>
            <a:sysClr val="window" lastClr="FFFFFF">
              <a:alpha val="90000"/>
              <a:hueOff val="0"/>
              <a:satOff val="0"/>
              <a:lumOff val="0"/>
              <a:alphaOff val="0"/>
            </a:sysClr>
          </a:solidFill>
          <a:ln w="12700" cap="flat" cmpd="sng" algn="ctr">
            <a:solidFill>
              <a:srgbClr val="50B4C8">
                <a:hueOff val="0"/>
                <a:satOff val="0"/>
                <a:lumOff val="0"/>
                <a:alphaOff val="0"/>
              </a:srgbClr>
            </a:solidFill>
            <a:prstDash val="solid"/>
          </a:ln>
          <a:effectLst/>
        </p:spPr>
        <p:txBody>
          <a:bodyPr spcFirstLastPara="0" vert="horz" wrap="square" lIns="360000" tIns="144000" rIns="72000" bIns="72000" numCol="1" spcCol="1270" anchor="t" anchorCtr="0">
            <a:noAutofit/>
          </a:bodyPr>
          <a:lstStyle/>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Rencontres responsable collège</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Forum des langues</a:t>
            </a:r>
          </a:p>
          <a:p>
            <a:pPr marL="263525" lvl="1" indent="-114300" defTabSz="622300" eaLnBrk="0" fontAlgn="base" hangingPunct="0">
              <a:lnSpc>
                <a:spcPct val="90000"/>
              </a:lnSpc>
              <a:spcBef>
                <a:spcPct val="0"/>
              </a:spcBef>
              <a:spcAft>
                <a:spcPct val="15000"/>
              </a:spcAft>
              <a:buClrTx/>
              <a:buFontTx/>
              <a:buChar char="•"/>
              <a:defRPr/>
            </a:pPr>
            <a:r>
              <a:rPr lang="fr-FR" sz="2000" b="1" kern="1200" dirty="0">
                <a:solidFill>
                  <a:prstClr val="black">
                    <a:hueOff val="0"/>
                    <a:satOff val="0"/>
                    <a:lumOff val="0"/>
                    <a:alphaOff val="0"/>
                  </a:prstClr>
                </a:solidFill>
                <a:latin typeface="Calibri Light"/>
                <a:ea typeface="+mn-ea"/>
                <a:cs typeface="+mn-cs"/>
              </a:rPr>
              <a:t>Appui parents correspondants</a:t>
            </a:r>
          </a:p>
          <a:p>
            <a:pPr marL="720725"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Café des parents</a:t>
            </a:r>
          </a:p>
          <a:p>
            <a:pPr marL="982663"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Ciné-club</a:t>
            </a:r>
          </a:p>
        </p:txBody>
      </p:sp>
      <p:sp>
        <p:nvSpPr>
          <p:cNvPr id="13" name="Forme libre : forme 12">
            <a:extLst>
              <a:ext uri="{FF2B5EF4-FFF2-40B4-BE49-F238E27FC236}">
                <a16:creationId xmlns:a16="http://schemas.microsoft.com/office/drawing/2014/main" id="{2A42B8A5-806F-872C-B902-4E9BCEE1BF01}"/>
              </a:ext>
            </a:extLst>
          </p:cNvPr>
          <p:cNvSpPr/>
          <p:nvPr/>
        </p:nvSpPr>
        <p:spPr>
          <a:xfrm>
            <a:off x="303448" y="1168859"/>
            <a:ext cx="3943347" cy="2181528"/>
          </a:xfrm>
          <a:custGeom>
            <a:avLst/>
            <a:gdLst>
              <a:gd name="connsiteX0" fmla="*/ 0 w 3323224"/>
              <a:gd name="connsiteY0" fmla="*/ 133869 h 1338687"/>
              <a:gd name="connsiteX1" fmla="*/ 133869 w 3323224"/>
              <a:gd name="connsiteY1" fmla="*/ 0 h 1338687"/>
              <a:gd name="connsiteX2" fmla="*/ 3189355 w 3323224"/>
              <a:gd name="connsiteY2" fmla="*/ 0 h 1338687"/>
              <a:gd name="connsiteX3" fmla="*/ 3323224 w 3323224"/>
              <a:gd name="connsiteY3" fmla="*/ 133869 h 1338687"/>
              <a:gd name="connsiteX4" fmla="*/ 3323224 w 3323224"/>
              <a:gd name="connsiteY4" fmla="*/ 1204818 h 1338687"/>
              <a:gd name="connsiteX5" fmla="*/ 3189355 w 3323224"/>
              <a:gd name="connsiteY5" fmla="*/ 1338687 h 1338687"/>
              <a:gd name="connsiteX6" fmla="*/ 133869 w 3323224"/>
              <a:gd name="connsiteY6" fmla="*/ 1338687 h 1338687"/>
              <a:gd name="connsiteX7" fmla="*/ 0 w 3323224"/>
              <a:gd name="connsiteY7" fmla="*/ 1204818 h 1338687"/>
              <a:gd name="connsiteX8" fmla="*/ 0 w 3323224"/>
              <a:gd name="connsiteY8" fmla="*/ 133869 h 13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224" h="1338687">
                <a:moveTo>
                  <a:pt x="0" y="133869"/>
                </a:moveTo>
                <a:cubicBezTo>
                  <a:pt x="0" y="59935"/>
                  <a:pt x="59935" y="0"/>
                  <a:pt x="133869" y="0"/>
                </a:cubicBezTo>
                <a:lnTo>
                  <a:pt x="3189355" y="0"/>
                </a:lnTo>
                <a:cubicBezTo>
                  <a:pt x="3263289" y="0"/>
                  <a:pt x="3323224" y="59935"/>
                  <a:pt x="3323224" y="133869"/>
                </a:cubicBezTo>
                <a:lnTo>
                  <a:pt x="3323224" y="1204818"/>
                </a:lnTo>
                <a:cubicBezTo>
                  <a:pt x="3323224" y="1278752"/>
                  <a:pt x="3263289" y="1338687"/>
                  <a:pt x="3189355" y="1338687"/>
                </a:cubicBezTo>
                <a:lnTo>
                  <a:pt x="133869" y="1338687"/>
                </a:lnTo>
                <a:cubicBezTo>
                  <a:pt x="59935" y="1338687"/>
                  <a:pt x="0" y="1278752"/>
                  <a:pt x="0" y="1204818"/>
                </a:cubicBezTo>
                <a:lnTo>
                  <a:pt x="0" y="133869"/>
                </a:lnTo>
                <a:close/>
              </a:path>
            </a:pathLst>
          </a:custGeom>
          <a:solidFill>
            <a:sysClr val="window" lastClr="FFFFFF">
              <a:alpha val="90000"/>
              <a:hueOff val="0"/>
              <a:satOff val="0"/>
              <a:lumOff val="0"/>
              <a:alphaOff val="0"/>
            </a:sysClr>
          </a:solidFill>
          <a:ln w="12700" cap="flat" cmpd="sng" algn="ctr">
            <a:solidFill>
              <a:srgbClr val="50B4C8">
                <a:hueOff val="0"/>
                <a:satOff val="0"/>
                <a:lumOff val="0"/>
                <a:alphaOff val="0"/>
              </a:srgbClr>
            </a:solidFill>
            <a:prstDash val="solid"/>
          </a:ln>
          <a:effectLst/>
        </p:spPr>
        <p:txBody>
          <a:bodyPr spcFirstLastPara="0" vert="horz" wrap="square" lIns="107567" tIns="180000" rIns="360000" bIns="107567" numCol="1" spcCol="1270" anchor="t" anchorCtr="0">
            <a:noAutofit/>
          </a:bodyPr>
          <a:lstStyle/>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Rencontres Direction Ecole</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Fête de l’école primaire</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Café des parents</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Semaine sécurité</a:t>
            </a:r>
          </a:p>
          <a:p>
            <a:pPr marL="114300" marR="0" lvl="1" indent="-114300" defTabSz="622300" eaLnBrk="0" fontAlgn="base" latinLnBrk="0" hangingPunct="0">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rPr>
              <a:t>Stages premiers secours</a:t>
            </a:r>
          </a:p>
          <a:p>
            <a:pPr marL="114300" marR="0" lvl="1" indent="-114300" defTabSz="622300" eaLnBrk="0" fontAlgn="base" latinLnBrk="0" hangingPunct="0">
              <a:lnSpc>
                <a:spcPct val="90000"/>
              </a:lnSpc>
              <a:spcBef>
                <a:spcPct val="0"/>
              </a:spcBef>
              <a:spcAft>
                <a:spcPct val="15000"/>
              </a:spcAft>
              <a:buClrTx/>
              <a:buSzTx/>
              <a:buFontTx/>
              <a:buChar char="•"/>
              <a:tabLst/>
              <a:defRPr/>
            </a:pPr>
            <a:r>
              <a:rPr lang="fr-FR" sz="2000" b="1" kern="1200" dirty="0">
                <a:solidFill>
                  <a:prstClr val="black">
                    <a:hueOff val="0"/>
                    <a:satOff val="0"/>
                    <a:lumOff val="0"/>
                    <a:alphaOff val="0"/>
                  </a:prstClr>
                </a:solidFill>
                <a:latin typeface="Calibri Light"/>
                <a:ea typeface="+mn-ea"/>
                <a:cs typeface="+mn-cs"/>
              </a:rPr>
              <a:t>Fête des CM2</a:t>
            </a:r>
            <a:endPar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Light"/>
              <a:ea typeface="+mn-ea"/>
              <a:cs typeface="+mn-cs"/>
            </a:endParaRPr>
          </a:p>
        </p:txBody>
      </p:sp>
      <p:sp>
        <p:nvSpPr>
          <p:cNvPr id="14" name="Forme libre : forme 13">
            <a:extLst>
              <a:ext uri="{FF2B5EF4-FFF2-40B4-BE49-F238E27FC236}">
                <a16:creationId xmlns:a16="http://schemas.microsoft.com/office/drawing/2014/main" id="{ABE8579B-B947-C206-EABE-93B1AA9B9806}"/>
              </a:ext>
            </a:extLst>
          </p:cNvPr>
          <p:cNvSpPr/>
          <p:nvPr/>
        </p:nvSpPr>
        <p:spPr>
          <a:xfrm>
            <a:off x="2795187" y="2003953"/>
            <a:ext cx="1674231" cy="1527746"/>
          </a:xfrm>
          <a:custGeom>
            <a:avLst/>
            <a:gdLst>
              <a:gd name="connsiteX0" fmla="*/ 0 w 1707323"/>
              <a:gd name="connsiteY0" fmla="*/ 1605093 h 1605093"/>
              <a:gd name="connsiteX1" fmla="*/ 1707323 w 1707323"/>
              <a:gd name="connsiteY1" fmla="*/ 0 h 1605093"/>
              <a:gd name="connsiteX2" fmla="*/ 1707323 w 1707323"/>
              <a:gd name="connsiteY2" fmla="*/ 1605093 h 1605093"/>
              <a:gd name="connsiteX3" fmla="*/ 0 w 1707323"/>
              <a:gd name="connsiteY3" fmla="*/ 1605093 h 1605093"/>
            </a:gdLst>
            <a:ahLst/>
            <a:cxnLst>
              <a:cxn ang="0">
                <a:pos x="connsiteX0" y="connsiteY0"/>
              </a:cxn>
              <a:cxn ang="0">
                <a:pos x="connsiteX1" y="connsiteY1"/>
              </a:cxn>
              <a:cxn ang="0">
                <a:pos x="connsiteX2" y="connsiteY2"/>
              </a:cxn>
              <a:cxn ang="0">
                <a:pos x="connsiteX3" y="connsiteY3"/>
              </a:cxn>
            </a:cxnLst>
            <a:rect l="l" t="t" r="r" b="b"/>
            <a:pathLst>
              <a:path w="1707323" h="1605093">
                <a:moveTo>
                  <a:pt x="0" y="1605093"/>
                </a:moveTo>
                <a:cubicBezTo>
                  <a:pt x="0" y="718625"/>
                  <a:pt x="764395" y="0"/>
                  <a:pt x="1707323" y="0"/>
                </a:cubicBezTo>
                <a:lnTo>
                  <a:pt x="1707323" y="1605093"/>
                </a:lnTo>
                <a:lnTo>
                  <a:pt x="0" y="1605093"/>
                </a:lnTo>
                <a:close/>
              </a:path>
            </a:pathLst>
          </a:custGeom>
          <a:solidFill>
            <a:srgbClr val="50B4C8">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504000" tIns="619473" rIns="149352" bIns="149352"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a:ea typeface="+mn-ea"/>
                <a:cs typeface="+mn-cs"/>
              </a:rPr>
              <a:t>Primaire</a:t>
            </a:r>
            <a:endParaRPr kumimoji="0" lang="fr-FR" sz="21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Forme libre : forme 14">
            <a:extLst>
              <a:ext uri="{FF2B5EF4-FFF2-40B4-BE49-F238E27FC236}">
                <a16:creationId xmlns:a16="http://schemas.microsoft.com/office/drawing/2014/main" id="{42FA7798-6880-936D-A0FD-B610BD0220F7}"/>
              </a:ext>
            </a:extLst>
          </p:cNvPr>
          <p:cNvSpPr/>
          <p:nvPr/>
        </p:nvSpPr>
        <p:spPr>
          <a:xfrm>
            <a:off x="4543689" y="2003952"/>
            <a:ext cx="1674231" cy="1527746"/>
          </a:xfrm>
          <a:custGeom>
            <a:avLst/>
            <a:gdLst>
              <a:gd name="connsiteX0" fmla="*/ 0 w 1593109"/>
              <a:gd name="connsiteY0" fmla="*/ 1997453 h 1997453"/>
              <a:gd name="connsiteX1" fmla="*/ 1593109 w 1593109"/>
              <a:gd name="connsiteY1" fmla="*/ 0 h 1997453"/>
              <a:gd name="connsiteX2" fmla="*/ 1593109 w 1593109"/>
              <a:gd name="connsiteY2" fmla="*/ 1997453 h 1997453"/>
              <a:gd name="connsiteX3" fmla="*/ 0 w 1593109"/>
              <a:gd name="connsiteY3" fmla="*/ 1997453 h 1997453"/>
            </a:gdLst>
            <a:ahLst/>
            <a:cxnLst>
              <a:cxn ang="0">
                <a:pos x="connsiteX0" y="connsiteY0"/>
              </a:cxn>
              <a:cxn ang="0">
                <a:pos x="connsiteX1" y="connsiteY1"/>
              </a:cxn>
              <a:cxn ang="0">
                <a:pos x="connsiteX2" y="connsiteY2"/>
              </a:cxn>
              <a:cxn ang="0">
                <a:pos x="connsiteX3" y="connsiteY3"/>
              </a:cxn>
            </a:cxnLst>
            <a:rect l="l" t="t" r="r" b="b"/>
            <a:pathLst>
              <a:path w="1593109" h="1997453">
                <a:moveTo>
                  <a:pt x="0" y="1"/>
                </a:moveTo>
                <a:cubicBezTo>
                  <a:pt x="879850" y="1"/>
                  <a:pt x="1593109" y="894290"/>
                  <a:pt x="1593109" y="1997452"/>
                </a:cubicBezTo>
                <a:lnTo>
                  <a:pt x="0" y="1997452"/>
                </a:lnTo>
                <a:lnTo>
                  <a:pt x="0" y="1"/>
                </a:lnTo>
                <a:close/>
              </a:path>
            </a:pathLst>
          </a:custGeom>
          <a:solidFill>
            <a:srgbClr val="50B4C8">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149353" tIns="615963" rIns="540000" bIns="149352"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a:ea typeface="+mn-ea"/>
                <a:cs typeface="+mn-cs"/>
              </a:rPr>
              <a:t>Collège</a:t>
            </a:r>
            <a:endParaRPr kumimoji="0" lang="fr-FR" sz="21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6" name="Forme libre : forme 15">
            <a:extLst>
              <a:ext uri="{FF2B5EF4-FFF2-40B4-BE49-F238E27FC236}">
                <a16:creationId xmlns:a16="http://schemas.microsoft.com/office/drawing/2014/main" id="{350BECF2-71B8-2137-BCDA-38FCEB590D65}"/>
              </a:ext>
            </a:extLst>
          </p:cNvPr>
          <p:cNvSpPr/>
          <p:nvPr/>
        </p:nvSpPr>
        <p:spPr>
          <a:xfrm>
            <a:off x="4543689" y="3589147"/>
            <a:ext cx="1674231" cy="1481949"/>
          </a:xfrm>
          <a:custGeom>
            <a:avLst/>
            <a:gdLst>
              <a:gd name="connsiteX0" fmla="*/ 0 w 1997453"/>
              <a:gd name="connsiteY0" fmla="*/ 1673167 h 1673167"/>
              <a:gd name="connsiteX1" fmla="*/ 1997453 w 1997453"/>
              <a:gd name="connsiteY1" fmla="*/ 0 h 1673167"/>
              <a:gd name="connsiteX2" fmla="*/ 1997453 w 1997453"/>
              <a:gd name="connsiteY2" fmla="*/ 1673167 h 1673167"/>
              <a:gd name="connsiteX3" fmla="*/ 0 w 1997453"/>
              <a:gd name="connsiteY3" fmla="*/ 1673167 h 1673167"/>
            </a:gdLst>
            <a:ahLst/>
            <a:cxnLst>
              <a:cxn ang="0">
                <a:pos x="connsiteX0" y="connsiteY0"/>
              </a:cxn>
              <a:cxn ang="0">
                <a:pos x="connsiteX1" y="connsiteY1"/>
              </a:cxn>
              <a:cxn ang="0">
                <a:pos x="connsiteX2" y="connsiteY2"/>
              </a:cxn>
              <a:cxn ang="0">
                <a:pos x="connsiteX3" y="connsiteY3"/>
              </a:cxn>
            </a:cxnLst>
            <a:rect l="l" t="t" r="r" b="b"/>
            <a:pathLst>
              <a:path w="1997453" h="1673167">
                <a:moveTo>
                  <a:pt x="1997453" y="0"/>
                </a:moveTo>
                <a:cubicBezTo>
                  <a:pt x="1997453" y="924065"/>
                  <a:pt x="1103163" y="1673167"/>
                  <a:pt x="0" y="1673167"/>
                </a:cubicBezTo>
                <a:lnTo>
                  <a:pt x="0" y="0"/>
                </a:lnTo>
                <a:lnTo>
                  <a:pt x="1997453" y="0"/>
                </a:lnTo>
                <a:close/>
              </a:path>
            </a:pathLst>
          </a:custGeom>
          <a:solidFill>
            <a:srgbClr val="50B4C8">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149352" tIns="149353" rIns="734393" bIns="639411"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a:ea typeface="+mn-ea"/>
                <a:cs typeface="+mn-cs"/>
              </a:rPr>
              <a:t>Pour tous</a:t>
            </a:r>
          </a:p>
        </p:txBody>
      </p:sp>
      <p:sp>
        <p:nvSpPr>
          <p:cNvPr id="17" name="Forme libre : forme 16">
            <a:extLst>
              <a:ext uri="{FF2B5EF4-FFF2-40B4-BE49-F238E27FC236}">
                <a16:creationId xmlns:a16="http://schemas.microsoft.com/office/drawing/2014/main" id="{790CAC64-239E-F1E5-6F92-AD8F3C166394}"/>
              </a:ext>
            </a:extLst>
          </p:cNvPr>
          <p:cNvSpPr/>
          <p:nvPr/>
        </p:nvSpPr>
        <p:spPr>
          <a:xfrm>
            <a:off x="2795187" y="3592930"/>
            <a:ext cx="1674231" cy="1481949"/>
          </a:xfrm>
          <a:custGeom>
            <a:avLst/>
            <a:gdLst>
              <a:gd name="connsiteX0" fmla="*/ 0 w 1724361"/>
              <a:gd name="connsiteY0" fmla="*/ 1842551 h 1842551"/>
              <a:gd name="connsiteX1" fmla="*/ 1724361 w 1724361"/>
              <a:gd name="connsiteY1" fmla="*/ 0 h 1842551"/>
              <a:gd name="connsiteX2" fmla="*/ 1724361 w 1724361"/>
              <a:gd name="connsiteY2" fmla="*/ 1842551 h 1842551"/>
              <a:gd name="connsiteX3" fmla="*/ 0 w 1724361"/>
              <a:gd name="connsiteY3" fmla="*/ 1842551 h 1842551"/>
            </a:gdLst>
            <a:ahLst/>
            <a:cxnLst>
              <a:cxn ang="0">
                <a:pos x="connsiteX0" y="connsiteY0"/>
              </a:cxn>
              <a:cxn ang="0">
                <a:pos x="connsiteX1" y="connsiteY1"/>
              </a:cxn>
              <a:cxn ang="0">
                <a:pos x="connsiteX2" y="connsiteY2"/>
              </a:cxn>
              <a:cxn ang="0">
                <a:pos x="connsiteX3" y="connsiteY3"/>
              </a:cxn>
            </a:cxnLst>
            <a:rect l="l" t="t" r="r" b="b"/>
            <a:pathLst>
              <a:path w="1724361" h="1842551">
                <a:moveTo>
                  <a:pt x="1724361" y="1842551"/>
                </a:moveTo>
                <a:cubicBezTo>
                  <a:pt x="772023" y="1842551"/>
                  <a:pt x="0" y="1017613"/>
                  <a:pt x="0" y="0"/>
                </a:cubicBezTo>
                <a:lnTo>
                  <a:pt x="1724361" y="0"/>
                </a:lnTo>
                <a:lnTo>
                  <a:pt x="1724361" y="1842551"/>
                </a:lnTo>
                <a:close/>
              </a:path>
            </a:pathLst>
          </a:custGeom>
          <a:solidFill>
            <a:srgbClr val="50B4C8">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689024" tIns="149352" rIns="149351" bIns="654406"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Light"/>
                <a:ea typeface="+mn-ea"/>
                <a:cs typeface="+mn-cs"/>
              </a:rPr>
              <a:t>Lycée</a:t>
            </a:r>
            <a:endParaRPr kumimoji="0" lang="fr-FR" sz="2100" b="1" i="0" u="none" strike="noStrike" kern="120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376430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7ac09250b4_1_3"/>
          <p:cNvSpPr txBox="1">
            <a:spLocks noGrp="1"/>
          </p:cNvSpPr>
          <p:nvPr>
            <p:ph type="title"/>
          </p:nvPr>
        </p:nvSpPr>
        <p:spPr>
          <a:xfrm>
            <a:off x="371880" y="446400"/>
            <a:ext cx="7302900" cy="42330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Bilan sur les priorités définies à l’AG 2022</a:t>
            </a:r>
            <a:endParaRPr sz="2800" b="0" strike="noStrike" dirty="0">
              <a:solidFill>
                <a:srgbClr val="000000"/>
              </a:solidFill>
              <a:latin typeface="Calibri"/>
              <a:ea typeface="Calibri"/>
              <a:cs typeface="Calibri"/>
              <a:sym typeface="Calibri"/>
            </a:endParaRPr>
          </a:p>
        </p:txBody>
      </p:sp>
      <p:sp>
        <p:nvSpPr>
          <p:cNvPr id="495" name="Google Shape;495;g27ac09250b4_1_3"/>
          <p:cNvSpPr/>
          <p:nvPr/>
        </p:nvSpPr>
        <p:spPr>
          <a:xfrm>
            <a:off x="8329680" y="6180120"/>
            <a:ext cx="297600" cy="297600"/>
          </a:xfrm>
          <a:prstGeom prst="ellipse">
            <a:avLst/>
          </a:prstGeom>
          <a:solidFill>
            <a:schemeClr val="lt1">
              <a:alpha val="77650"/>
            </a:schemeClr>
          </a:solidFill>
          <a:ln>
            <a:noFill/>
          </a:ln>
          <a:effectLst>
            <a:outerShdw blurRad="39960" dist="23040" dir="5400000" rotWithShape="0">
              <a:srgbClr val="000000">
                <a:alpha val="349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6" name="Google Shape;496;g27ac09250b4_1_3"/>
          <p:cNvSpPr txBox="1">
            <a:spLocks noGrp="1"/>
          </p:cNvSpPr>
          <p:nvPr>
            <p:ph type="sldNum" idx="12"/>
          </p:nvPr>
        </p:nvSpPr>
        <p:spPr>
          <a:xfrm>
            <a:off x="8271000" y="6143400"/>
            <a:ext cx="415500" cy="36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21</a:t>
            </a:fld>
            <a:endParaRPr sz="900" b="0" i="0" u="none" strike="noStrike" cap="none">
              <a:solidFill>
                <a:srgbClr val="000000"/>
              </a:solidFill>
              <a:latin typeface="Times New Roman"/>
              <a:ea typeface="Times New Roman"/>
              <a:cs typeface="Times New Roman"/>
              <a:sym typeface="Times New Roman"/>
            </a:endParaRPr>
          </a:p>
        </p:txBody>
      </p:sp>
      <p:sp>
        <p:nvSpPr>
          <p:cNvPr id="497" name="Google Shape;497;g27ac09250b4_1_3"/>
          <p:cNvSpPr/>
          <p:nvPr/>
        </p:nvSpPr>
        <p:spPr>
          <a:xfrm>
            <a:off x="7387560" y="6229800"/>
            <a:ext cx="9672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499" name="Google Shape;499;g27ac09250b4_1_3"/>
          <p:cNvSpPr txBox="1"/>
          <p:nvPr/>
        </p:nvSpPr>
        <p:spPr>
          <a:xfrm>
            <a:off x="435750" y="1140700"/>
            <a:ext cx="8272500" cy="4722890"/>
          </a:xfrm>
          <a:prstGeom prst="rect">
            <a:avLst/>
          </a:prstGeom>
          <a:noFill/>
          <a:ln>
            <a:noFill/>
          </a:ln>
        </p:spPr>
        <p:txBody>
          <a:bodyPr spcFirstLastPara="1" wrap="square" lIns="91425" tIns="91425" rIns="91425" bIns="91425" anchor="t" anchorCtr="0">
            <a:noAutofit/>
          </a:bodyPr>
          <a:lstStyle/>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mn-cs"/>
              </a:rPr>
              <a:t>Meilleure info des parents sur les sujets abordés avec SJH</a:t>
            </a:r>
          </a:p>
          <a:p>
            <a:pPr marL="342900" marR="0" lvl="0" indent="-342900" algn="l" defTabSz="914400" rtl="0" eaLnBrk="1" fontAlgn="auto" latinLnBrk="0" hangingPunct="1">
              <a:lnSpc>
                <a:spcPct val="85000"/>
              </a:lnSpc>
              <a:spcBef>
                <a:spcPts val="800"/>
              </a:spcBef>
              <a:spcAft>
                <a:spcPts val="0"/>
              </a:spcAft>
              <a:buClr>
                <a:srgbClr val="009999"/>
              </a:buClr>
              <a:buSzTx/>
              <a:buFont typeface="Arial" panose="020B0604020202020204" pitchFamily="34" charset="0"/>
              <a:buChar char="•"/>
              <a:tabLst/>
              <a:defRPr/>
            </a:pPr>
            <a:r>
              <a:rPr lang="fr-FR" sz="1800" b="1" kern="1200" dirty="0">
                <a:solidFill>
                  <a:schemeClr val="tx1"/>
                </a:solidFill>
                <a:latin typeface="Calibri Light"/>
                <a:ea typeface="+mn-ea"/>
                <a:cs typeface="+mn-cs"/>
              </a:rPr>
              <a:t>Refonte du site internet pour faciliter la transmission des infos</a:t>
            </a:r>
          </a:p>
          <a:p>
            <a:pPr marL="342900" marR="0" lvl="0" indent="-342900" algn="l" defTabSz="914400" rtl="0" eaLnBrk="1" fontAlgn="auto" latinLnBrk="0" hangingPunct="1">
              <a:lnSpc>
                <a:spcPct val="85000"/>
              </a:lnSpc>
              <a:spcBef>
                <a:spcPts val="800"/>
              </a:spcBef>
              <a:spcAft>
                <a:spcPts val="0"/>
              </a:spcAft>
              <a:buClr>
                <a:srgbClr val="009999"/>
              </a:buClr>
              <a:buSzTx/>
              <a:buFont typeface="Arial" panose="020B0604020202020204" pitchFamily="34" charset="0"/>
              <a:buChar char="•"/>
              <a:tabLst/>
              <a:defRPr/>
            </a:pPr>
            <a:r>
              <a:rPr lang="fr-FR" sz="1800" b="1" kern="1200" dirty="0">
                <a:solidFill>
                  <a:schemeClr val="tx1"/>
                </a:solidFill>
                <a:latin typeface="Calibri Light"/>
                <a:ea typeface="+mn-ea"/>
                <a:cs typeface="+mn-cs"/>
              </a:rPr>
              <a:t>Mise en ligne des comptes rendus des réunions avec la direction Collège</a:t>
            </a:r>
            <a:endParaRPr kumimoji="0" lang="fr-FR" sz="1800" b="1" i="0" u="none" strike="noStrike" kern="1200" cap="none" spc="0" normalizeH="0" baseline="0" noProof="0" dirty="0">
              <a:ln>
                <a:noFill/>
              </a:ln>
              <a:solidFill>
                <a:schemeClr val="tx1"/>
              </a:solidFill>
              <a:effectLst/>
              <a:uLnTx/>
              <a:uFillTx/>
              <a:latin typeface="Calibri Light"/>
              <a:ea typeface="+mn-ea"/>
              <a:cs typeface="+mn-cs"/>
            </a:endParaRP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mn-cs"/>
              </a:rPr>
              <a:t>Liens avec les parents correspondants</a:t>
            </a:r>
          </a:p>
          <a:p>
            <a:pPr marL="342900" indent="-342900">
              <a:lnSpc>
                <a:spcPct val="85000"/>
              </a:lnSpc>
              <a:spcBef>
                <a:spcPts val="800"/>
              </a:spcBef>
              <a:buClr>
                <a:srgbClr val="009999"/>
              </a:buClr>
              <a:buFont typeface="Arial" panose="020B0604020202020204" pitchFamily="34" charset="0"/>
              <a:buChar char="•"/>
              <a:defRPr/>
            </a:pPr>
            <a:r>
              <a:rPr lang="fr-FR" sz="1800" b="1" kern="1200" dirty="0">
                <a:solidFill>
                  <a:schemeClr val="tx1"/>
                </a:solidFill>
                <a:latin typeface="Calibri Light"/>
                <a:ea typeface="+mn-ea"/>
                <a:cs typeface="+mn-cs"/>
              </a:rPr>
              <a:t>Le dispositif est maintenant rodé.</a:t>
            </a:r>
          </a:p>
          <a:p>
            <a:pPr marL="342900" indent="-342900">
              <a:lnSpc>
                <a:spcPct val="85000"/>
              </a:lnSpc>
              <a:spcBef>
                <a:spcPts val="800"/>
              </a:spcBef>
              <a:buClr>
                <a:srgbClr val="009999"/>
              </a:buClr>
              <a:buFont typeface="Arial" panose="020B0604020202020204" pitchFamily="34" charset="0"/>
              <a:buChar char="•"/>
              <a:defRPr/>
            </a:pPr>
            <a:r>
              <a:rPr lang="fr-FR" sz="1800" b="1" kern="1200" dirty="0">
                <a:solidFill>
                  <a:schemeClr val="tx1"/>
                </a:solidFill>
                <a:latin typeface="Calibri Light"/>
                <a:ea typeface="+mn-ea"/>
                <a:cs typeface="+mn-cs"/>
              </a:rPr>
              <a:t>Un correspondant PC par niveau dans l’équipe Apel Collège</a:t>
            </a: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mn-cs"/>
              </a:rPr>
              <a:t>Site internet : accessibilité des infos</a:t>
            </a:r>
          </a:p>
          <a:p>
            <a:pPr marL="342900" lvl="0" indent="-342900" defTabSz="914400" eaLnBrk="1" fontAlgn="auto" latinLnBrk="0" hangingPunct="1">
              <a:lnSpc>
                <a:spcPct val="85000"/>
              </a:lnSpc>
              <a:spcBef>
                <a:spcPts val="800"/>
              </a:spcBef>
              <a:buClr>
                <a:srgbClr val="009999"/>
              </a:buClr>
              <a:buSzTx/>
              <a:buFont typeface="Arial" panose="020B0604020202020204" pitchFamily="34" charset="0"/>
              <a:buChar char="•"/>
              <a:tabLst/>
              <a:defRPr/>
            </a:pPr>
            <a:r>
              <a:rPr lang="fr-FR" sz="1800" b="1" kern="1200" dirty="0">
                <a:solidFill>
                  <a:schemeClr val="tx1"/>
                </a:solidFill>
                <a:latin typeface="Calibri Light"/>
                <a:ea typeface="+mn-ea"/>
                <a:cs typeface="+mn-cs"/>
              </a:rPr>
              <a:t>Un site internet tout beau tout neuf depuis mai 2023.</a:t>
            </a: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mn-cs"/>
              </a:rPr>
              <a:t>Reconstituer les équipes « coup de pouce »</a:t>
            </a:r>
          </a:p>
          <a:p>
            <a:pPr marL="342900" indent="-342900">
              <a:lnSpc>
                <a:spcPct val="85000"/>
              </a:lnSpc>
              <a:spcBef>
                <a:spcPts val="800"/>
              </a:spcBef>
              <a:buClr>
                <a:srgbClr val="009999"/>
              </a:buClr>
              <a:buFont typeface="Arial" panose="020B0604020202020204" pitchFamily="34" charset="0"/>
              <a:buChar char="•"/>
              <a:defRPr/>
            </a:pPr>
            <a:r>
              <a:rPr lang="fr-FR" sz="1800" b="1" kern="1200" dirty="0">
                <a:solidFill>
                  <a:schemeClr val="tx1"/>
                </a:solidFill>
                <a:latin typeface="Calibri Light"/>
                <a:ea typeface="+mn-ea"/>
                <a:cs typeface="+mn-cs"/>
              </a:rPr>
              <a:t>Equipes reconstituées, mais peu sollicitées…</a:t>
            </a: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endParaRPr lang="fr-FR" sz="1800" i="1" dirty="0">
              <a:solidFill>
                <a:srgbClr val="404040"/>
              </a:solidFill>
            </a:endParaRP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Arial"/>
                <a:sym typeface="Arial"/>
              </a:rPr>
              <a:t>Et en plus : soirée festive au mois de mai 2022 !</a:t>
            </a:r>
            <a:endParaRPr lang="fr-FR" sz="1800" i="1" dirty="0">
              <a:solidFill>
                <a:srgbClr val="404040"/>
              </a:solidFill>
            </a:endParaRPr>
          </a:p>
        </p:txBody>
      </p:sp>
    </p:spTree>
    <p:extLst>
      <p:ext uri="{BB962C8B-B14F-4D97-AF65-F5344CB8AC3E}">
        <p14:creationId xmlns:p14="http://schemas.microsoft.com/office/powerpoint/2010/main" val="17071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Rapport d’activité</a:t>
            </a:r>
            <a:endParaRPr sz="2800" b="0" strike="noStrike">
              <a:solidFill>
                <a:srgbClr val="000000"/>
              </a:solidFill>
              <a:latin typeface="Calibri"/>
              <a:ea typeface="Calibri"/>
              <a:cs typeface="Calibri"/>
              <a:sym typeface="Calibri"/>
            </a:endParaRPr>
          </a:p>
        </p:txBody>
      </p:sp>
      <p:sp>
        <p:nvSpPr>
          <p:cNvPr id="2" name="Google Shape;548;p33">
            <a:extLst>
              <a:ext uri="{FF2B5EF4-FFF2-40B4-BE49-F238E27FC236}">
                <a16:creationId xmlns:a16="http://schemas.microsoft.com/office/drawing/2014/main" id="{EAC43D4B-5B3B-9B08-2C59-5C684FD74E94}"/>
              </a:ext>
            </a:extLst>
          </p:cNvPr>
          <p:cNvSpPr txBox="1">
            <a:spLocks/>
          </p:cNvSpPr>
          <p:nvPr/>
        </p:nvSpPr>
        <p:spPr>
          <a:xfrm>
            <a:off x="411480" y="1120140"/>
            <a:ext cx="8526780" cy="14287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spcBef>
                <a:spcPts val="1300"/>
              </a:spcBef>
              <a:buClr>
                <a:srgbClr val="009999"/>
              </a:buClr>
            </a:pPr>
            <a:r>
              <a:rPr lang="fr-FR" sz="3200" kern="1200" dirty="0">
                <a:solidFill>
                  <a:srgbClr val="009999"/>
                </a:solidFill>
                <a:latin typeface="+mn-lt"/>
                <a:ea typeface="+mn-ea"/>
                <a:cs typeface="+mn-cs"/>
              </a:rPr>
              <a:t>Afin de découvrir toutes nos actions et celles que vous voulez soutenir, rejoignez-nous sur les stands après l’AG !</a:t>
            </a:r>
          </a:p>
        </p:txBody>
      </p:sp>
      <p:pic>
        <p:nvPicPr>
          <p:cNvPr id="3" name="Image 2">
            <a:extLst>
              <a:ext uri="{FF2B5EF4-FFF2-40B4-BE49-F238E27FC236}">
                <a16:creationId xmlns:a16="http://schemas.microsoft.com/office/drawing/2014/main" id="{34BC1F5B-D5F6-4DE6-8A13-E0B6103CC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880" y="2548890"/>
            <a:ext cx="2922630" cy="2191972"/>
          </a:xfrm>
          <a:prstGeom prst="rect">
            <a:avLst/>
          </a:prstGeom>
        </p:spPr>
      </p:pic>
      <p:pic>
        <p:nvPicPr>
          <p:cNvPr id="4" name="Image 3">
            <a:extLst>
              <a:ext uri="{FF2B5EF4-FFF2-40B4-BE49-F238E27FC236}">
                <a16:creationId xmlns:a16="http://schemas.microsoft.com/office/drawing/2014/main" id="{FA3B0FF5-94D0-F847-7389-2162E5D771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3195" y="4503420"/>
            <a:ext cx="2922630" cy="2191972"/>
          </a:xfrm>
          <a:prstGeom prst="rect">
            <a:avLst/>
          </a:prstGeom>
        </p:spPr>
      </p:pic>
      <p:pic>
        <p:nvPicPr>
          <p:cNvPr id="5" name="Image 4">
            <a:extLst>
              <a:ext uri="{FF2B5EF4-FFF2-40B4-BE49-F238E27FC236}">
                <a16:creationId xmlns:a16="http://schemas.microsoft.com/office/drawing/2014/main" id="{CDB1CFE1-C0D2-EDDC-5ACC-4D804D8B60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9111" y="2578590"/>
            <a:ext cx="2883030" cy="2162272"/>
          </a:xfrm>
          <a:prstGeom prst="rect">
            <a:avLst/>
          </a:prstGeom>
        </p:spPr>
      </p:pic>
      <p:pic>
        <p:nvPicPr>
          <p:cNvPr id="6" name="Image 5">
            <a:extLst>
              <a:ext uri="{FF2B5EF4-FFF2-40B4-BE49-F238E27FC236}">
                <a16:creationId xmlns:a16="http://schemas.microsoft.com/office/drawing/2014/main" id="{25DC2845-B322-716B-8902-0E7D54E31A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9489" y="4423408"/>
            <a:ext cx="2922631" cy="2191973"/>
          </a:xfrm>
          <a:prstGeom prst="rect">
            <a:avLst/>
          </a:prstGeom>
        </p:spPr>
      </p:pic>
    </p:spTree>
    <p:extLst>
      <p:ext uri="{BB962C8B-B14F-4D97-AF65-F5344CB8AC3E}">
        <p14:creationId xmlns:p14="http://schemas.microsoft.com/office/powerpoint/2010/main" val="1374745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7ac09250b4_1_3"/>
          <p:cNvSpPr txBox="1">
            <a:spLocks noGrp="1"/>
          </p:cNvSpPr>
          <p:nvPr>
            <p:ph type="title"/>
          </p:nvPr>
        </p:nvSpPr>
        <p:spPr>
          <a:xfrm>
            <a:off x="371880" y="446400"/>
            <a:ext cx="7302900" cy="42330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Nos priorités pour 2023-2024</a:t>
            </a:r>
            <a:endParaRPr sz="2800" b="0" strike="noStrike" dirty="0">
              <a:solidFill>
                <a:srgbClr val="000000"/>
              </a:solidFill>
              <a:latin typeface="Calibri"/>
              <a:ea typeface="Calibri"/>
              <a:cs typeface="Calibri"/>
              <a:sym typeface="Calibri"/>
            </a:endParaRPr>
          </a:p>
        </p:txBody>
      </p:sp>
      <p:sp>
        <p:nvSpPr>
          <p:cNvPr id="495" name="Google Shape;495;g27ac09250b4_1_3"/>
          <p:cNvSpPr/>
          <p:nvPr/>
        </p:nvSpPr>
        <p:spPr>
          <a:xfrm>
            <a:off x="8329680" y="6180120"/>
            <a:ext cx="297600" cy="297600"/>
          </a:xfrm>
          <a:prstGeom prst="ellipse">
            <a:avLst/>
          </a:prstGeom>
          <a:solidFill>
            <a:schemeClr val="lt1">
              <a:alpha val="77650"/>
            </a:schemeClr>
          </a:solidFill>
          <a:ln>
            <a:noFill/>
          </a:ln>
          <a:effectLst>
            <a:outerShdw blurRad="39960" dist="23040" dir="5400000" rotWithShape="0">
              <a:srgbClr val="000000">
                <a:alpha val="349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6" name="Google Shape;496;g27ac09250b4_1_3"/>
          <p:cNvSpPr txBox="1">
            <a:spLocks noGrp="1"/>
          </p:cNvSpPr>
          <p:nvPr>
            <p:ph type="sldNum" idx="12"/>
          </p:nvPr>
        </p:nvSpPr>
        <p:spPr>
          <a:xfrm>
            <a:off x="8271000" y="6143400"/>
            <a:ext cx="415500" cy="36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23</a:t>
            </a:fld>
            <a:endParaRPr sz="900" b="0" i="0" u="none" strike="noStrike" cap="none">
              <a:solidFill>
                <a:srgbClr val="000000"/>
              </a:solidFill>
              <a:latin typeface="Times New Roman"/>
              <a:ea typeface="Times New Roman"/>
              <a:cs typeface="Times New Roman"/>
              <a:sym typeface="Times New Roman"/>
            </a:endParaRPr>
          </a:p>
        </p:txBody>
      </p:sp>
      <p:sp>
        <p:nvSpPr>
          <p:cNvPr id="497" name="Google Shape;497;g27ac09250b4_1_3"/>
          <p:cNvSpPr/>
          <p:nvPr/>
        </p:nvSpPr>
        <p:spPr>
          <a:xfrm>
            <a:off x="7387560" y="6229800"/>
            <a:ext cx="9672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499" name="Google Shape;499;g27ac09250b4_1_3"/>
          <p:cNvSpPr txBox="1"/>
          <p:nvPr/>
        </p:nvSpPr>
        <p:spPr>
          <a:xfrm>
            <a:off x="435750" y="1140700"/>
            <a:ext cx="8272500" cy="4722890"/>
          </a:xfrm>
          <a:prstGeom prst="rect">
            <a:avLst/>
          </a:prstGeom>
          <a:noFill/>
          <a:ln>
            <a:noFill/>
          </a:ln>
        </p:spPr>
        <p:txBody>
          <a:bodyPr spcFirstLastPara="1" wrap="square" lIns="91425" tIns="91425" rIns="91425" bIns="91425" anchor="t" anchorCtr="0">
            <a:noAutofit/>
          </a:bodyPr>
          <a:lstStyle/>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mn-cs"/>
              </a:rPr>
              <a:t>Améliorer la sécurité des piétons, cycles et trottinettes aux abords de St Jean, pour éviter tout accident</a:t>
            </a:r>
          </a:p>
          <a:p>
            <a:pPr marL="361950" lvl="0" indent="-361950">
              <a:lnSpc>
                <a:spcPct val="85000"/>
              </a:lnSpc>
              <a:spcBef>
                <a:spcPts val="1300"/>
              </a:spcBef>
              <a:buClr>
                <a:srgbClr val="009999"/>
              </a:buClr>
              <a:buFont typeface="Wingdings" panose="05000000000000000000" pitchFamily="2" charset="2"/>
              <a:buChar char="Ø"/>
              <a:defRPr/>
            </a:pPr>
            <a:r>
              <a:rPr lang="fr-FR" sz="2400" kern="1200" dirty="0">
                <a:solidFill>
                  <a:srgbClr val="009999"/>
                </a:solidFill>
                <a:latin typeface="Calibri Light"/>
                <a:ea typeface="+mn-ea"/>
                <a:cs typeface="+mn-cs"/>
              </a:rPr>
              <a:t>Donner un meilleur accès à tous les parents à l’actualité de l’action de l’Apel. En particulier en faisant </a:t>
            </a:r>
            <a:r>
              <a:rPr kumimoji="0" lang="fr-FR" sz="2400" b="0" i="0" u="none" strike="noStrike" kern="1200" cap="none" spc="0" normalizeH="0" baseline="0" noProof="0" dirty="0">
                <a:ln>
                  <a:noFill/>
                </a:ln>
                <a:solidFill>
                  <a:srgbClr val="009999"/>
                </a:solidFill>
                <a:effectLst/>
                <a:uLnTx/>
                <a:uFillTx/>
                <a:latin typeface="Calibri Light"/>
                <a:ea typeface="+mn-ea"/>
                <a:cs typeface="+mn-cs"/>
              </a:rPr>
              <a:t>vivre le nouveau </a:t>
            </a:r>
            <a:r>
              <a:rPr lang="fr-FR" sz="2400" kern="1200" dirty="0">
                <a:solidFill>
                  <a:srgbClr val="009999"/>
                </a:solidFill>
                <a:latin typeface="Calibri Light"/>
                <a:ea typeface="+mn-ea"/>
                <a:cs typeface="+mn-cs"/>
              </a:rPr>
              <a:t>s</a:t>
            </a:r>
            <a:r>
              <a:rPr kumimoji="0" lang="fr-FR" sz="2400" b="0" i="0" u="none" strike="noStrike" kern="1200" cap="none" spc="0" normalizeH="0" baseline="0" noProof="0" dirty="0">
                <a:ln>
                  <a:noFill/>
                </a:ln>
                <a:solidFill>
                  <a:srgbClr val="009999"/>
                </a:solidFill>
                <a:effectLst/>
                <a:uLnTx/>
                <a:uFillTx/>
                <a:latin typeface="Calibri Light"/>
                <a:ea typeface="+mn-ea"/>
                <a:cs typeface="+mn-cs"/>
              </a:rPr>
              <a:t>ite internet.</a:t>
            </a: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lang="fr-FR" sz="2400" kern="1200" dirty="0">
                <a:solidFill>
                  <a:srgbClr val="009999"/>
                </a:solidFill>
                <a:latin typeface="Calibri Light"/>
                <a:ea typeface="+mn-ea"/>
                <a:cs typeface="+mn-cs"/>
              </a:rPr>
              <a:t>Renouveler l’expérience de la soirée festive, voire en faire une seconde pendant l’hiver.</a:t>
            </a:r>
            <a:endParaRPr kumimoji="0" lang="fr-FR" sz="2400" b="0" i="0" u="none" strike="noStrike" kern="1200" cap="none" spc="0" normalizeH="0" baseline="0" noProof="0" dirty="0">
              <a:ln>
                <a:noFill/>
              </a:ln>
              <a:solidFill>
                <a:srgbClr val="009999"/>
              </a:solidFill>
              <a:effectLst/>
              <a:uLnTx/>
              <a:uFillTx/>
              <a:latin typeface="Calibri Light"/>
              <a:ea typeface="+mn-ea"/>
              <a:cs typeface="+mn-cs"/>
            </a:endParaRPr>
          </a:p>
          <a:p>
            <a:pPr marL="361950" marR="0" lvl="0" indent="-361950" algn="l" defTabSz="914400" rtl="0" eaLnBrk="1" fontAlgn="auto" latinLnBrk="0" hangingPunct="1">
              <a:lnSpc>
                <a:spcPct val="85000"/>
              </a:lnSpc>
              <a:spcBef>
                <a:spcPts val="1300"/>
              </a:spcBef>
              <a:spcAft>
                <a:spcPts val="0"/>
              </a:spcAft>
              <a:buClr>
                <a:srgbClr val="009999"/>
              </a:buClr>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9999"/>
                </a:solidFill>
                <a:effectLst/>
                <a:uLnTx/>
                <a:uFillTx/>
                <a:latin typeface="Calibri Light"/>
                <a:ea typeface="+mn-ea"/>
                <a:cs typeface="+mn-cs"/>
              </a:rPr>
              <a:t>Prendre part aux initiatives qui découleront du nouveau projet éducatif</a:t>
            </a:r>
          </a:p>
          <a:p>
            <a:pPr marL="0" lvl="0" indent="0" algn="l" rtl="0">
              <a:lnSpc>
                <a:spcPct val="115000"/>
              </a:lnSpc>
              <a:spcBef>
                <a:spcPts val="1000"/>
              </a:spcBef>
              <a:spcAft>
                <a:spcPts val="0"/>
              </a:spcAft>
              <a:buNone/>
            </a:pPr>
            <a:endParaRPr lang="fr-FR" sz="1800" i="1" dirty="0">
              <a:solidFill>
                <a:srgbClr val="404040"/>
              </a:solidFill>
            </a:endParaRPr>
          </a:p>
        </p:txBody>
      </p:sp>
    </p:spTree>
    <p:extLst>
      <p:ext uri="{BB962C8B-B14F-4D97-AF65-F5344CB8AC3E}">
        <p14:creationId xmlns:p14="http://schemas.microsoft.com/office/powerpoint/2010/main" val="91948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0"/>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Vote : approbation du rapport d’activité</a:t>
            </a:r>
            <a:endParaRPr sz="2800" b="0" strike="noStrike" dirty="0">
              <a:solidFill>
                <a:srgbClr val="000000"/>
              </a:solidFill>
              <a:latin typeface="Calibri"/>
              <a:ea typeface="Calibri"/>
              <a:cs typeface="Calibri"/>
              <a:sym typeface="Calibri"/>
            </a:endParaRPr>
          </a:p>
        </p:txBody>
      </p:sp>
      <p:sp>
        <p:nvSpPr>
          <p:cNvPr id="528" name="Google Shape;528;p30"/>
          <p:cNvSpPr txBox="1">
            <a:spLocks noGrp="1"/>
          </p:cNvSpPr>
          <p:nvPr>
            <p:ph type="subTitle" idx="1"/>
          </p:nvPr>
        </p:nvSpPr>
        <p:spPr>
          <a:xfrm>
            <a:off x="858600" y="1406160"/>
            <a:ext cx="7404840" cy="470304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Helvetica Neue Light"/>
              <a:buNone/>
            </a:pPr>
            <a:r>
              <a:rPr lang="fr-FR" sz="2000" b="1" i="0" u="none" strike="noStrike" cap="none" dirty="0">
                <a:solidFill>
                  <a:srgbClr val="000000"/>
                </a:solidFill>
                <a:latin typeface="Helvetica Neue Light"/>
                <a:ea typeface="Helvetica Neue Light"/>
                <a:cs typeface="Helvetica Neue Light"/>
                <a:sym typeface="Helvetica Neue Light"/>
              </a:rPr>
              <a:t>Approbation du rapport moral (rapport d’activité) 2022-2023</a:t>
            </a:r>
            <a:endParaRP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Contre :</a:t>
            </a:r>
            <a:endParaRP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Abstentions :        </a:t>
            </a:r>
            <a:endParaRP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Pour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529" name="Google Shape;529;p30"/>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0" name="Google Shape;530;p30"/>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24</a:t>
            </a:fld>
            <a:endParaRPr sz="900" b="0" i="0" u="none" strike="noStrike" cap="none">
              <a:solidFill>
                <a:srgbClr val="000000"/>
              </a:solidFill>
              <a:latin typeface="Times New Roman"/>
              <a:ea typeface="Times New Roman"/>
              <a:cs typeface="Times New Roman"/>
              <a:sym typeface="Times New Roman"/>
            </a:endParaRPr>
          </a:p>
        </p:txBody>
      </p:sp>
      <p:sp>
        <p:nvSpPr>
          <p:cNvPr id="531" name="Google Shape;531;p30"/>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191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8"/>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Rapport financier : compte de résultat</a:t>
            </a:r>
            <a:endParaRPr sz="2800" b="0" strike="noStrike">
              <a:solidFill>
                <a:srgbClr val="000000"/>
              </a:solidFill>
              <a:latin typeface="Calibri"/>
              <a:ea typeface="Calibri"/>
              <a:cs typeface="Calibri"/>
              <a:sym typeface="Calibri"/>
            </a:endParaRPr>
          </a:p>
        </p:txBody>
      </p:sp>
      <p:sp>
        <p:nvSpPr>
          <p:cNvPr id="506" name="Google Shape;506;p28"/>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7" name="Google Shape;507;p28"/>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25</a:t>
            </a:fld>
            <a:endParaRPr sz="900" b="0" i="0" u="none" strike="noStrike" cap="none">
              <a:solidFill>
                <a:srgbClr val="000000"/>
              </a:solidFill>
              <a:latin typeface="Times New Roman"/>
              <a:ea typeface="Times New Roman"/>
              <a:cs typeface="Times New Roman"/>
              <a:sym typeface="Times New Roman"/>
            </a:endParaRPr>
          </a:p>
        </p:txBody>
      </p:sp>
      <p:sp>
        <p:nvSpPr>
          <p:cNvPr id="508" name="Google Shape;508;p28"/>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pic>
        <p:nvPicPr>
          <p:cNvPr id="6" name="Image 5">
            <a:extLst>
              <a:ext uri="{FF2B5EF4-FFF2-40B4-BE49-F238E27FC236}">
                <a16:creationId xmlns:a16="http://schemas.microsoft.com/office/drawing/2014/main" id="{92143FCF-5148-4C6A-75AB-A3DF867C16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00" y="1056106"/>
            <a:ext cx="6446550" cy="547897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8"/>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Rapport financier : situation patrimoniale</a:t>
            </a:r>
            <a:endParaRPr sz="2800" b="0" strike="noStrike" dirty="0">
              <a:solidFill>
                <a:srgbClr val="000000"/>
              </a:solidFill>
              <a:latin typeface="Calibri"/>
              <a:ea typeface="Calibri"/>
              <a:cs typeface="Calibri"/>
              <a:sym typeface="Calibri"/>
            </a:endParaRPr>
          </a:p>
        </p:txBody>
      </p:sp>
      <p:sp>
        <p:nvSpPr>
          <p:cNvPr id="506" name="Google Shape;506;p28"/>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7" name="Google Shape;507;p28"/>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26</a:t>
            </a:fld>
            <a:endParaRPr sz="900" b="0" i="0" u="none" strike="noStrike" cap="none">
              <a:solidFill>
                <a:srgbClr val="000000"/>
              </a:solidFill>
              <a:latin typeface="Times New Roman"/>
              <a:ea typeface="Times New Roman"/>
              <a:cs typeface="Times New Roman"/>
              <a:sym typeface="Times New Roman"/>
            </a:endParaRPr>
          </a:p>
        </p:txBody>
      </p:sp>
      <p:sp>
        <p:nvSpPr>
          <p:cNvPr id="508" name="Google Shape;508;p28"/>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graphicFrame>
        <p:nvGraphicFramePr>
          <p:cNvPr id="2" name="Tableau 1">
            <a:extLst>
              <a:ext uri="{FF2B5EF4-FFF2-40B4-BE49-F238E27FC236}">
                <a16:creationId xmlns:a16="http://schemas.microsoft.com/office/drawing/2014/main" id="{769CBFE6-BC6C-B014-C8E1-7D35E8F6620F}"/>
              </a:ext>
            </a:extLst>
          </p:cNvPr>
          <p:cNvGraphicFramePr>
            <a:graphicFrameLocks noGrp="1"/>
          </p:cNvGraphicFramePr>
          <p:nvPr>
            <p:extLst>
              <p:ext uri="{D42A27DB-BD31-4B8C-83A1-F6EECF244321}">
                <p14:modId xmlns:p14="http://schemas.microsoft.com/office/powerpoint/2010/main" val="1486647989"/>
              </p:ext>
            </p:extLst>
          </p:nvPr>
        </p:nvGraphicFramePr>
        <p:xfrm>
          <a:off x="1064259" y="1832104"/>
          <a:ext cx="6718301" cy="1717675"/>
        </p:xfrm>
        <a:graphic>
          <a:graphicData uri="http://schemas.openxmlformats.org/drawingml/2006/table">
            <a:tbl>
              <a:tblPr/>
              <a:tblGrid>
                <a:gridCol w="1879979">
                  <a:extLst>
                    <a:ext uri="{9D8B030D-6E8A-4147-A177-3AD203B41FA5}">
                      <a16:colId xmlns:a16="http://schemas.microsoft.com/office/drawing/2014/main" val="3266695091"/>
                    </a:ext>
                  </a:extLst>
                </a:gridCol>
                <a:gridCol w="1612774">
                  <a:extLst>
                    <a:ext uri="{9D8B030D-6E8A-4147-A177-3AD203B41FA5}">
                      <a16:colId xmlns:a16="http://schemas.microsoft.com/office/drawing/2014/main" val="1523358246"/>
                    </a:ext>
                  </a:extLst>
                </a:gridCol>
                <a:gridCol w="1612774">
                  <a:extLst>
                    <a:ext uri="{9D8B030D-6E8A-4147-A177-3AD203B41FA5}">
                      <a16:colId xmlns:a16="http://schemas.microsoft.com/office/drawing/2014/main" val="640339446"/>
                    </a:ext>
                  </a:extLst>
                </a:gridCol>
                <a:gridCol w="1612774">
                  <a:extLst>
                    <a:ext uri="{9D8B030D-6E8A-4147-A177-3AD203B41FA5}">
                      <a16:colId xmlns:a16="http://schemas.microsoft.com/office/drawing/2014/main" val="2956725536"/>
                    </a:ext>
                  </a:extLst>
                </a:gridCol>
              </a:tblGrid>
              <a:tr h="450850">
                <a:tc gridSpan="4">
                  <a:txBody>
                    <a:bodyPr/>
                    <a:lstStyle/>
                    <a:p>
                      <a:pPr algn="ctr" fontAlgn="ctr"/>
                      <a:r>
                        <a:rPr lang="fr-FR" sz="1200" b="1" i="0" u="none" strike="noStrike">
                          <a:effectLst/>
                          <a:latin typeface="Arial" panose="020B0604020202020204" pitchFamily="34" charset="0"/>
                        </a:rPr>
                        <a:t>APEL DE SAINT JEAN HULST - SITUATION PATRIMONIALE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98671759"/>
                  </a:ext>
                </a:extLst>
              </a:tr>
              <a:tr h="276225">
                <a:tc>
                  <a:txBody>
                    <a:bodyPr/>
                    <a:lstStyle/>
                    <a:p>
                      <a:pPr algn="l" fontAlgn="b"/>
                      <a:r>
                        <a:rPr lang="fr-FR" sz="12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effectLst/>
                          <a:latin typeface="Arial" panose="020B0604020202020204" pitchFamily="34" charset="0"/>
                        </a:rPr>
                        <a:t>BANQUE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effectLst/>
                          <a:latin typeface="Arial" panose="020B0604020202020204" pitchFamily="34" charset="0"/>
                        </a:rPr>
                        <a:t>LIVRET D'EPARGNE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effectLst/>
                          <a:latin typeface="Arial" panose="020B06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123418"/>
                  </a:ext>
                </a:extLst>
              </a:tr>
              <a:tr h="196850">
                <a:tc>
                  <a:txBody>
                    <a:bodyPr/>
                    <a:lstStyle/>
                    <a:p>
                      <a:pPr algn="l" fontAlgn="b"/>
                      <a:r>
                        <a:rPr lang="fr-FR" sz="1200" b="0" i="0" u="none" strike="noStrike">
                          <a:effectLst/>
                          <a:latin typeface="Arial" panose="020B0604020202020204" pitchFamily="34" charset="0"/>
                        </a:rPr>
                        <a:t>au 31/07/2022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30 124,44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28 129,10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58 253,54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608795"/>
                  </a:ext>
                </a:extLst>
              </a:tr>
              <a:tr h="196850">
                <a:tc>
                  <a:txBody>
                    <a:bodyPr/>
                    <a:lstStyle/>
                    <a:p>
                      <a:pPr algn="l"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641346"/>
                  </a:ext>
                </a:extLst>
              </a:tr>
              <a:tr h="196850">
                <a:tc>
                  <a:txBody>
                    <a:bodyPr/>
                    <a:lstStyle/>
                    <a:p>
                      <a:pPr algn="l" fontAlgn="b"/>
                      <a:r>
                        <a:rPr lang="fr-FR" sz="1200" b="0" i="0" u="none" strike="noStrike">
                          <a:effectLst/>
                          <a:latin typeface="Arial" panose="020B0604020202020204" pitchFamily="34" charset="0"/>
                        </a:rPr>
                        <a:t>produits financiers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387,25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425283"/>
                  </a:ext>
                </a:extLst>
              </a:tr>
              <a:tr h="196850">
                <a:tc>
                  <a:txBody>
                    <a:bodyPr/>
                    <a:lstStyle/>
                    <a:p>
                      <a:pPr algn="l" fontAlgn="b"/>
                      <a:r>
                        <a:rPr lang="fr-FR" sz="12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28127"/>
                  </a:ext>
                </a:extLst>
              </a:tr>
              <a:tr h="203200">
                <a:tc>
                  <a:txBody>
                    <a:bodyPr/>
                    <a:lstStyle/>
                    <a:p>
                      <a:pPr algn="l" fontAlgn="b"/>
                      <a:r>
                        <a:rPr lang="fr-FR" sz="1200" b="0" i="0" u="none" strike="noStrike">
                          <a:effectLst/>
                          <a:latin typeface="Arial" panose="020B0604020202020204" pitchFamily="34" charset="0"/>
                        </a:rPr>
                        <a:t>au 31/07/2023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38 536,55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1" i="0" u="none" strike="noStrike">
                          <a:effectLst/>
                          <a:latin typeface="Arial" panose="020B0604020202020204" pitchFamily="34" charset="0"/>
                        </a:rPr>
                        <a:t>28 516,35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1" i="0" u="none" strike="noStrike" dirty="0">
                          <a:effectLst/>
                          <a:latin typeface="Arial" panose="020B0604020202020204" pitchFamily="34" charset="0"/>
                        </a:rPr>
                        <a:t>67 052,90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192255"/>
                  </a:ext>
                </a:extLst>
              </a:tr>
            </a:tbl>
          </a:graphicData>
        </a:graphic>
      </p:graphicFrame>
      <p:sp>
        <p:nvSpPr>
          <p:cNvPr id="3" name="Google Shape;499;g27ac09250b4_1_3">
            <a:extLst>
              <a:ext uri="{FF2B5EF4-FFF2-40B4-BE49-F238E27FC236}">
                <a16:creationId xmlns:a16="http://schemas.microsoft.com/office/drawing/2014/main" id="{6386CCE5-034F-B7F1-905C-4BFDCADF6F85}"/>
              </a:ext>
            </a:extLst>
          </p:cNvPr>
          <p:cNvSpPr txBox="1"/>
          <p:nvPr/>
        </p:nvSpPr>
        <p:spPr>
          <a:xfrm>
            <a:off x="961530" y="3735310"/>
            <a:ext cx="7724910" cy="15870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fr-FR" sz="1800" dirty="0">
                <a:solidFill>
                  <a:srgbClr val="404040"/>
                </a:solidFill>
              </a:rPr>
              <a:t>L’écart entre l’exercice déficitaire et les positions bancaires en évolution positive s’explique par plusieurs chèques émis sur l’exercice 2022-2023 et pas encore encaissés (versement à SJH Primaire et forum des langues, braseros soirée festive…)</a:t>
            </a:r>
          </a:p>
        </p:txBody>
      </p:sp>
    </p:spTree>
    <p:extLst>
      <p:ext uri="{BB962C8B-B14F-4D97-AF65-F5344CB8AC3E}">
        <p14:creationId xmlns:p14="http://schemas.microsoft.com/office/powerpoint/2010/main" val="428342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9"/>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Rapport financier : </a:t>
            </a:r>
            <a:r>
              <a:rPr lang="fr-FR" sz="2800">
                <a:solidFill>
                  <a:srgbClr val="FFFFFF"/>
                </a:solidFill>
                <a:latin typeface="Martel Sans Black"/>
                <a:ea typeface="Martel Sans Black"/>
                <a:cs typeface="Martel Sans Black"/>
                <a:sym typeface="Martel Sans Black"/>
              </a:rPr>
              <a:t>Budget</a:t>
            </a:r>
            <a:endParaRPr sz="2800" b="0" strike="noStrike">
              <a:solidFill>
                <a:srgbClr val="000000"/>
              </a:solidFill>
              <a:latin typeface="Calibri"/>
              <a:ea typeface="Calibri"/>
              <a:cs typeface="Calibri"/>
              <a:sym typeface="Calibri"/>
            </a:endParaRPr>
          </a:p>
        </p:txBody>
      </p:sp>
      <p:sp>
        <p:nvSpPr>
          <p:cNvPr id="517" name="Google Shape;517;p29"/>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8" name="Google Shape;518;p29"/>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27</a:t>
            </a:fld>
            <a:endParaRPr sz="900" b="0" i="0" u="none" strike="noStrike" cap="none">
              <a:solidFill>
                <a:srgbClr val="000000"/>
              </a:solidFill>
              <a:latin typeface="Times New Roman"/>
              <a:ea typeface="Times New Roman"/>
              <a:cs typeface="Times New Roman"/>
              <a:sym typeface="Times New Roman"/>
            </a:endParaRPr>
          </a:p>
        </p:txBody>
      </p:sp>
      <p:sp>
        <p:nvSpPr>
          <p:cNvPr id="519" name="Google Shape;519;p29"/>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pic>
        <p:nvPicPr>
          <p:cNvPr id="2" name="Image 1">
            <a:extLst>
              <a:ext uri="{FF2B5EF4-FFF2-40B4-BE49-F238E27FC236}">
                <a16:creationId xmlns:a16="http://schemas.microsoft.com/office/drawing/2014/main" id="{6EC7B618-CC86-6348-1ACB-43AC027EF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990" y="1052490"/>
            <a:ext cx="6356350" cy="5562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7ac09250b4_1_3"/>
          <p:cNvSpPr txBox="1">
            <a:spLocks noGrp="1"/>
          </p:cNvSpPr>
          <p:nvPr>
            <p:ph type="title"/>
          </p:nvPr>
        </p:nvSpPr>
        <p:spPr>
          <a:xfrm>
            <a:off x="371880" y="446400"/>
            <a:ext cx="7302900" cy="42330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Rapport financier : </a:t>
            </a:r>
            <a:r>
              <a:rPr lang="fr-FR" sz="2800" dirty="0">
                <a:solidFill>
                  <a:srgbClr val="FFFFFF"/>
                </a:solidFill>
                <a:latin typeface="Martel Sans Black"/>
                <a:ea typeface="Martel Sans Black"/>
                <a:cs typeface="Martel Sans Black"/>
                <a:sym typeface="Martel Sans Black"/>
              </a:rPr>
              <a:t>cotisation 2024-2025</a:t>
            </a:r>
            <a:endParaRPr sz="2800" b="0" strike="noStrike" dirty="0">
              <a:solidFill>
                <a:srgbClr val="000000"/>
              </a:solidFill>
              <a:latin typeface="Calibri"/>
              <a:ea typeface="Calibri"/>
              <a:cs typeface="Calibri"/>
              <a:sym typeface="Calibri"/>
            </a:endParaRPr>
          </a:p>
        </p:txBody>
      </p:sp>
      <p:sp>
        <p:nvSpPr>
          <p:cNvPr id="495" name="Google Shape;495;g27ac09250b4_1_3"/>
          <p:cNvSpPr/>
          <p:nvPr/>
        </p:nvSpPr>
        <p:spPr>
          <a:xfrm>
            <a:off x="8329680" y="6180120"/>
            <a:ext cx="297600" cy="297600"/>
          </a:xfrm>
          <a:prstGeom prst="ellipse">
            <a:avLst/>
          </a:prstGeom>
          <a:solidFill>
            <a:schemeClr val="lt1">
              <a:alpha val="77650"/>
            </a:schemeClr>
          </a:solidFill>
          <a:ln>
            <a:noFill/>
          </a:ln>
          <a:effectLst>
            <a:outerShdw blurRad="39960" dist="23040" dir="5400000" rotWithShape="0">
              <a:srgbClr val="000000">
                <a:alpha val="349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6" name="Google Shape;496;g27ac09250b4_1_3"/>
          <p:cNvSpPr txBox="1">
            <a:spLocks noGrp="1"/>
          </p:cNvSpPr>
          <p:nvPr>
            <p:ph type="sldNum" idx="12"/>
          </p:nvPr>
        </p:nvSpPr>
        <p:spPr>
          <a:xfrm>
            <a:off x="8271000" y="6143400"/>
            <a:ext cx="415500" cy="36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28</a:t>
            </a:fld>
            <a:endParaRPr sz="900" b="0" i="0" u="none" strike="noStrike" cap="none">
              <a:solidFill>
                <a:srgbClr val="000000"/>
              </a:solidFill>
              <a:latin typeface="Times New Roman"/>
              <a:ea typeface="Times New Roman"/>
              <a:cs typeface="Times New Roman"/>
              <a:sym typeface="Times New Roman"/>
            </a:endParaRPr>
          </a:p>
        </p:txBody>
      </p:sp>
      <p:sp>
        <p:nvSpPr>
          <p:cNvPr id="497" name="Google Shape;497;g27ac09250b4_1_3"/>
          <p:cNvSpPr/>
          <p:nvPr/>
        </p:nvSpPr>
        <p:spPr>
          <a:xfrm>
            <a:off x="7387560" y="6229800"/>
            <a:ext cx="9672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499" name="Google Shape;499;g27ac09250b4_1_3"/>
          <p:cNvSpPr txBox="1"/>
          <p:nvPr/>
        </p:nvSpPr>
        <p:spPr>
          <a:xfrm>
            <a:off x="435750" y="1140700"/>
            <a:ext cx="8272500" cy="439604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fr-FR" sz="1800" dirty="0">
                <a:solidFill>
                  <a:srgbClr val="404040"/>
                </a:solidFill>
              </a:rPr>
              <a:t>Le budget 2023-2024 qui vient d’être présenté repose sur une cotisation annuelle à 23 €.</a:t>
            </a:r>
          </a:p>
          <a:p>
            <a:pPr marL="0" lvl="0" indent="0" algn="l" rtl="0">
              <a:lnSpc>
                <a:spcPct val="115000"/>
              </a:lnSpc>
              <a:spcBef>
                <a:spcPts val="1000"/>
              </a:spcBef>
              <a:spcAft>
                <a:spcPts val="0"/>
              </a:spcAft>
              <a:buNone/>
            </a:pPr>
            <a:r>
              <a:rPr lang="fr-FR" sz="1800" dirty="0">
                <a:solidFill>
                  <a:srgbClr val="404040"/>
                </a:solidFill>
              </a:rPr>
              <a:t>Montant resté inchangé depuis plusieurs années.</a:t>
            </a:r>
          </a:p>
          <a:p>
            <a:pPr marL="0" lvl="0" indent="0" algn="l" rtl="0">
              <a:lnSpc>
                <a:spcPct val="115000"/>
              </a:lnSpc>
              <a:spcBef>
                <a:spcPts val="1000"/>
              </a:spcBef>
              <a:spcAft>
                <a:spcPts val="0"/>
              </a:spcAft>
              <a:buNone/>
            </a:pPr>
            <a:endParaRPr lang="fr-FR" sz="1800" dirty="0">
              <a:solidFill>
                <a:srgbClr val="404040"/>
              </a:solidFill>
            </a:endParaRPr>
          </a:p>
          <a:p>
            <a:pPr marL="0" lvl="0" indent="0" algn="l" rtl="0">
              <a:lnSpc>
                <a:spcPct val="115000"/>
              </a:lnSpc>
              <a:spcBef>
                <a:spcPts val="1000"/>
              </a:spcBef>
              <a:spcAft>
                <a:spcPts val="0"/>
              </a:spcAft>
              <a:buNone/>
            </a:pPr>
            <a:r>
              <a:rPr lang="fr-FR" sz="1800" dirty="0">
                <a:solidFill>
                  <a:srgbClr val="404040"/>
                </a:solidFill>
              </a:rPr>
              <a:t>Pour mémoire :</a:t>
            </a:r>
          </a:p>
          <a:p>
            <a:pPr marL="285750" lvl="0" indent="-285750" algn="l" rtl="0">
              <a:lnSpc>
                <a:spcPct val="115000"/>
              </a:lnSpc>
              <a:spcBef>
                <a:spcPts val="1000"/>
              </a:spcBef>
              <a:spcAft>
                <a:spcPts val="0"/>
              </a:spcAft>
              <a:buFont typeface="Arial" panose="020B0604020202020204" pitchFamily="34" charset="0"/>
              <a:buChar char="•"/>
            </a:pPr>
            <a:r>
              <a:rPr lang="fr-FR" sz="1800" dirty="0">
                <a:solidFill>
                  <a:srgbClr val="404040"/>
                </a:solidFill>
              </a:rPr>
              <a:t>13,5 € couvrent les dépenses des Apel National, Académique et Départementale</a:t>
            </a:r>
          </a:p>
          <a:p>
            <a:pPr marL="285750" lvl="0" indent="-285750" algn="l" rtl="0">
              <a:lnSpc>
                <a:spcPct val="115000"/>
              </a:lnSpc>
              <a:spcBef>
                <a:spcPts val="1000"/>
              </a:spcBef>
              <a:spcAft>
                <a:spcPts val="0"/>
              </a:spcAft>
              <a:buFont typeface="Arial" panose="020B0604020202020204" pitchFamily="34" charset="0"/>
              <a:buChar char="•"/>
            </a:pPr>
            <a:r>
              <a:rPr lang="fr-FR" sz="1800" dirty="0">
                <a:solidFill>
                  <a:srgbClr val="404040"/>
                </a:solidFill>
              </a:rPr>
              <a:t>7,5 € sont versés à Apel SJH.</a:t>
            </a:r>
          </a:p>
          <a:p>
            <a:pPr marL="0" lvl="0" indent="0" algn="l" rtl="0">
              <a:lnSpc>
                <a:spcPct val="115000"/>
              </a:lnSpc>
              <a:spcBef>
                <a:spcPts val="1000"/>
              </a:spcBef>
              <a:spcAft>
                <a:spcPts val="0"/>
              </a:spcAft>
              <a:buNone/>
            </a:pPr>
            <a:endParaRPr lang="fr-FR" sz="1800" dirty="0">
              <a:solidFill>
                <a:srgbClr val="404040"/>
              </a:solidFill>
            </a:endParaRPr>
          </a:p>
          <a:p>
            <a:pPr marL="0" lvl="0" indent="0" algn="l" rtl="0">
              <a:lnSpc>
                <a:spcPct val="115000"/>
              </a:lnSpc>
              <a:spcBef>
                <a:spcPts val="1000"/>
              </a:spcBef>
              <a:spcAft>
                <a:spcPts val="0"/>
              </a:spcAft>
              <a:buNone/>
            </a:pPr>
            <a:r>
              <a:rPr lang="fr-FR" sz="1800" dirty="0">
                <a:solidFill>
                  <a:srgbClr val="404040"/>
                </a:solidFill>
              </a:rPr>
              <a:t>Il est proposé de passer la cotisation à 25 € à partir de l’exercice 2024-2025.</a:t>
            </a:r>
            <a:endParaRPr sz="1800" i="1" dirty="0">
              <a:solidFill>
                <a:srgbClr val="404040"/>
              </a:solidFill>
            </a:endParaRPr>
          </a:p>
        </p:txBody>
      </p:sp>
    </p:spTree>
    <p:extLst>
      <p:ext uri="{BB962C8B-B14F-4D97-AF65-F5344CB8AC3E}">
        <p14:creationId xmlns:p14="http://schemas.microsoft.com/office/powerpoint/2010/main" val="4165939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0"/>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Votes</a:t>
            </a:r>
            <a:endParaRPr sz="2800" b="0" strike="noStrike" dirty="0">
              <a:solidFill>
                <a:srgbClr val="000000"/>
              </a:solidFill>
              <a:latin typeface="Calibri"/>
              <a:ea typeface="Calibri"/>
              <a:cs typeface="Calibri"/>
              <a:sym typeface="Calibri"/>
            </a:endParaRPr>
          </a:p>
        </p:txBody>
      </p:sp>
      <p:sp>
        <p:nvSpPr>
          <p:cNvPr id="528" name="Google Shape;528;p30"/>
          <p:cNvSpPr txBox="1">
            <a:spLocks noGrp="1"/>
          </p:cNvSpPr>
          <p:nvPr>
            <p:ph type="subTitle" idx="1"/>
          </p:nvPr>
        </p:nvSpPr>
        <p:spPr>
          <a:xfrm>
            <a:off x="789120" y="1325250"/>
            <a:ext cx="7404840" cy="5000490"/>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100000"/>
              </a:lnSpc>
              <a:spcBef>
                <a:spcPts val="0"/>
              </a:spcBef>
              <a:spcAft>
                <a:spcPts val="0"/>
              </a:spcAft>
              <a:buClr>
                <a:srgbClr val="000000"/>
              </a:buClr>
              <a:buSzPts val="2000"/>
              <a:buFont typeface="Helvetica Neue Light"/>
              <a:buNone/>
            </a:pPr>
            <a:r>
              <a:rPr lang="fr-FR" sz="2000" b="1" i="0" u="none" strike="noStrike" cap="none" dirty="0">
                <a:solidFill>
                  <a:srgbClr val="000000"/>
                </a:solidFill>
                <a:latin typeface="Helvetica Neue Light"/>
                <a:ea typeface="Helvetica Neue Light"/>
                <a:cs typeface="Helvetica Neue Light"/>
                <a:sym typeface="Helvetica Neue Light"/>
              </a:rPr>
              <a:t>Approbation des comptes 2022-2023 : </a:t>
            </a:r>
            <a:endParaRP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Contre :</a:t>
            </a:r>
            <a:endParaRP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Abstentions :        </a:t>
            </a:r>
            <a:endParaRP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Pour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Helvetica Neue Light"/>
              <a:buNone/>
            </a:pPr>
            <a:r>
              <a:rPr lang="fr-FR" sz="2000" b="1" i="0" u="none" strike="noStrike" cap="none" dirty="0">
                <a:solidFill>
                  <a:srgbClr val="000000"/>
                </a:solidFill>
                <a:latin typeface="Helvetica Neue Light"/>
                <a:ea typeface="Helvetica Neue Light"/>
                <a:cs typeface="Helvetica Neue Light"/>
                <a:sym typeface="Helvetica Neue Light"/>
              </a:rPr>
              <a:t>Quitus au Bureau de l’association pour sa gestion 2022-2023 :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Contre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Abstentions :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Pour :</a:t>
            </a:r>
            <a:endParaRPr lang="fr-F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Helvetica Neue Light"/>
              <a:buNone/>
            </a:pPr>
            <a:r>
              <a:rPr lang="fr-FR" sz="2000" b="1" i="0" u="none" strike="noStrike" cap="none" dirty="0">
                <a:solidFill>
                  <a:srgbClr val="000000"/>
                </a:solidFill>
                <a:latin typeface="Helvetica Neue Light"/>
                <a:ea typeface="Helvetica Neue Light"/>
                <a:cs typeface="Helvetica Neue Light"/>
                <a:sym typeface="Helvetica Neue Light"/>
              </a:rPr>
              <a:t>Approbation du budget prévisionnel 2023-2024 :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Contre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Abstentions :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Pour :</a:t>
            </a:r>
            <a:endParaRPr lang="fr-F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Helvetica Neue Light"/>
              <a:buNone/>
            </a:pPr>
            <a:r>
              <a:rPr lang="fr-FR" sz="2000" b="1" i="0" u="none" strike="noStrike" cap="none" dirty="0">
                <a:solidFill>
                  <a:srgbClr val="000000"/>
                </a:solidFill>
                <a:latin typeface="Helvetica Neue Light"/>
                <a:ea typeface="Helvetica Neue Light"/>
                <a:cs typeface="Helvetica Neue Light"/>
                <a:sym typeface="Helvetica Neue Light"/>
              </a:rPr>
              <a:t>Approbation de montant de la cotisation pour 2024-2025 :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Contre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Abstentions :        </a:t>
            </a:r>
            <a:endParaRPr lang="fr-FR" sz="2000" b="0" i="0" u="none" strike="noStrike" cap="none" dirty="0">
              <a:solidFill>
                <a:srgbClr val="000000"/>
              </a:solidFill>
              <a:latin typeface="Arial"/>
              <a:ea typeface="Arial"/>
              <a:cs typeface="Arial"/>
              <a:sym typeface="Arial"/>
            </a:endParaRPr>
          </a:p>
          <a:p>
            <a:pPr marL="343080" marR="0" lvl="0" indent="-34308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Helvetica Neue Light"/>
                <a:ea typeface="Helvetica Neue Light"/>
                <a:cs typeface="Helvetica Neue Light"/>
                <a:sym typeface="Helvetica Neue Light"/>
              </a:rPr>
              <a:t>Pour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529" name="Google Shape;529;p30"/>
          <p:cNvSpPr/>
          <p:nvPr/>
        </p:nvSpPr>
        <p:spPr>
          <a:xfrm>
            <a:off x="8329680" y="6180120"/>
            <a:ext cx="297720" cy="297720"/>
          </a:xfrm>
          <a:prstGeom prst="ellipse">
            <a:avLst/>
          </a:prstGeom>
          <a:solidFill>
            <a:schemeClr val="lt1">
              <a:alpha val="77647"/>
            </a:scheme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0" name="Google Shape;530;p30"/>
          <p:cNvSpPr txBox="1">
            <a:spLocks noGrp="1"/>
          </p:cNvSpPr>
          <p:nvPr>
            <p:ph type="sldNum" idx="12"/>
          </p:nvPr>
        </p:nvSpPr>
        <p:spPr>
          <a:xfrm>
            <a:off x="8271000" y="6143400"/>
            <a:ext cx="41544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B8B8B"/>
              </a:buClr>
              <a:buSzPts val="900"/>
              <a:buFont typeface="Calibri"/>
              <a:buNone/>
            </a:pPr>
            <a:fld id="{00000000-1234-1234-1234-123412341234}" type="slidenum">
              <a:rPr lang="fr-FR" sz="900" b="0" i="0" u="none" strike="noStrike" cap="none">
                <a:solidFill>
                  <a:srgbClr val="8B8B8B"/>
                </a:solidFill>
                <a:latin typeface="Calibri"/>
                <a:ea typeface="Calibri"/>
                <a:cs typeface="Calibri"/>
                <a:sym typeface="Calibri"/>
              </a:rPr>
              <a:t>29</a:t>
            </a:fld>
            <a:endParaRPr sz="900" b="0" i="0" u="none" strike="noStrike" cap="none">
              <a:solidFill>
                <a:srgbClr val="000000"/>
              </a:solidFill>
              <a:latin typeface="Times New Roman"/>
              <a:ea typeface="Times New Roman"/>
              <a:cs typeface="Times New Roman"/>
              <a:sym typeface="Times New Roman"/>
            </a:endParaRPr>
          </a:p>
        </p:txBody>
      </p:sp>
      <p:sp>
        <p:nvSpPr>
          <p:cNvPr id="531" name="Google Shape;531;p30"/>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808080"/>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3000" y="1428840"/>
            <a:ext cx="8157240" cy="4575600"/>
          </a:xfrm>
          <a:prstGeom prst="rect">
            <a:avLst/>
          </a:prstGeom>
          <a:noFill/>
          <a:ln>
            <a:noFill/>
          </a:ln>
        </p:spPr>
      </p:pic>
      <p:sp>
        <p:nvSpPr>
          <p:cNvPr id="225" name="Google Shape;225;p3"/>
          <p:cNvSpPr txBox="1"/>
          <p:nvPr/>
        </p:nvSpPr>
        <p:spPr>
          <a:xfrm>
            <a:off x="380880" y="437400"/>
            <a:ext cx="7302960" cy="423360"/>
          </a:xfrm>
          <a:prstGeom prst="rect">
            <a:avLst/>
          </a:prstGeom>
          <a:noFill/>
          <a:ln>
            <a:noFill/>
          </a:ln>
        </p:spPr>
        <p:txBody>
          <a:bodyPr spcFirstLastPara="1" wrap="square" lIns="90000" tIns="45000" rIns="90000" bIns="45000" anchor="t" anchorCtr="0">
            <a:normAutofit fontScale="90000" lnSpcReduction="20000"/>
          </a:bodyPr>
          <a:lstStyle/>
          <a:p>
            <a:pPr marL="0" marR="0" lvl="0" indent="0" algn="l" rtl="0">
              <a:lnSpc>
                <a:spcPct val="100000"/>
              </a:lnSpc>
              <a:spcBef>
                <a:spcPts val="0"/>
              </a:spcBef>
              <a:spcAft>
                <a:spcPts val="0"/>
              </a:spcAft>
              <a:buClr>
                <a:srgbClr val="FFFFFF"/>
              </a:buClr>
              <a:buSzPct val="100000"/>
              <a:buFont typeface="Martel Sans Black"/>
              <a:buNone/>
            </a:pPr>
            <a:r>
              <a:rPr lang="fr-FR" sz="2800" b="0" i="0" u="none" strike="noStrike" cap="none">
                <a:solidFill>
                  <a:srgbClr val="FFFFFF"/>
                </a:solidFill>
                <a:latin typeface="Martel Sans Black"/>
                <a:ea typeface="Martel Sans Black"/>
                <a:cs typeface="Martel Sans Black"/>
                <a:sym typeface="Martel Sans Black"/>
              </a:rPr>
              <a:t>Vidéo APEL Nationale</a:t>
            </a:r>
            <a:endParaRPr sz="2800" b="0" i="0" u="none" strike="noStrike" cap="none">
              <a:solidFill>
                <a:srgbClr val="000000"/>
              </a:solidFill>
              <a:latin typeface="Calibri"/>
              <a:ea typeface="Calibri"/>
              <a:cs typeface="Calibri"/>
              <a:sym typeface="Calibri"/>
            </a:endParaRPr>
          </a:p>
        </p:txBody>
      </p:sp>
      <p:sp>
        <p:nvSpPr>
          <p:cNvPr id="226" name="Google Shape;226;p3"/>
          <p:cNvSpPr txBox="1">
            <a:spLocks noGrp="1"/>
          </p:cNvSpPr>
          <p:nvPr>
            <p:ph type="sldNum" idx="12"/>
          </p:nvPr>
        </p:nvSpPr>
        <p:spPr>
          <a:xfrm>
            <a:off x="655308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6"/>
          <p:cNvSpPr/>
          <p:nvPr/>
        </p:nvSpPr>
        <p:spPr>
          <a:xfrm>
            <a:off x="507999" y="1372256"/>
            <a:ext cx="8164800" cy="4743309"/>
          </a:xfrm>
          <a:prstGeom prst="rect">
            <a:avLst/>
          </a:prstGeom>
          <a:noFill/>
          <a:ln>
            <a:noFill/>
          </a:ln>
        </p:spPr>
        <p:txBody>
          <a:bodyPr spcFirstLastPara="1" wrap="square" lIns="91425" tIns="45700" rIns="91425" bIns="45700" anchor="t" anchorCtr="0">
            <a:spAutoFit/>
          </a:bodyPr>
          <a:lstStyle/>
          <a:p>
            <a:pPr marL="0" marR="0" lvl="0" indent="0" algn="l" rtl="0">
              <a:lnSpc>
                <a:spcPct val="64000"/>
              </a:lnSpc>
              <a:spcBef>
                <a:spcPts val="0"/>
              </a:spcBef>
              <a:spcAft>
                <a:spcPts val="0"/>
              </a:spcAft>
              <a:buNone/>
            </a:pPr>
            <a:r>
              <a:rPr lang="fr-FR" sz="2400" b="1" u="sng" dirty="0">
                <a:solidFill>
                  <a:schemeClr val="dk1"/>
                </a:solidFill>
                <a:latin typeface="Helvetica Neue"/>
                <a:ea typeface="Helvetica Neue"/>
                <a:cs typeface="Helvetica Neue"/>
                <a:sym typeface="Helvetica Neue"/>
              </a:rPr>
              <a:t>Ils nous quittent :</a:t>
            </a:r>
            <a:endParaRPr sz="2400" b="1" u="sng" dirty="0">
              <a:solidFill>
                <a:schemeClr val="dk1"/>
              </a:solidFill>
              <a:latin typeface="Helvetica Neue"/>
              <a:ea typeface="Helvetica Neue"/>
              <a:cs typeface="Helvetica Neue"/>
              <a:sym typeface="Helvetica Neue"/>
            </a:endParaRPr>
          </a:p>
          <a:p>
            <a:pPr marL="0" marR="0" lvl="0" indent="0" algn="l" rtl="0">
              <a:lnSpc>
                <a:spcPct val="64000"/>
              </a:lnSpc>
              <a:spcBef>
                <a:spcPts val="0"/>
              </a:spcBef>
              <a:spcAft>
                <a:spcPts val="0"/>
              </a:spcAft>
              <a:buNone/>
            </a:pPr>
            <a:endParaRPr sz="2400" b="1" u="sng"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i="0" u="none" strike="noStrike" cap="none" dirty="0" err="1">
                <a:solidFill>
                  <a:schemeClr val="dk1"/>
                </a:solidFill>
                <a:latin typeface="Helvetica Neue"/>
                <a:ea typeface="Helvetica Neue"/>
                <a:cs typeface="Helvetica Neue"/>
                <a:sym typeface="Helvetica Neue"/>
              </a:rPr>
              <a:t>Dulce</a:t>
            </a:r>
            <a:r>
              <a:rPr lang="fr-FR" sz="2000" i="0" u="none" strike="noStrike" cap="none" dirty="0">
                <a:solidFill>
                  <a:schemeClr val="dk1"/>
                </a:solidFill>
                <a:latin typeface="Helvetica Neue"/>
                <a:ea typeface="Helvetica Neue"/>
                <a:cs typeface="Helvetica Neue"/>
                <a:sym typeface="Helvetica Neue"/>
              </a:rPr>
              <a:t> Gaspar-</a:t>
            </a:r>
            <a:r>
              <a:rPr lang="fr-FR" sz="2000" i="0" u="none" strike="noStrike" cap="none" dirty="0" err="1">
                <a:solidFill>
                  <a:schemeClr val="dk1"/>
                </a:solidFill>
                <a:latin typeface="Helvetica Neue"/>
                <a:ea typeface="Helvetica Neue"/>
                <a:cs typeface="Helvetica Neue"/>
                <a:sym typeface="Helvetica Neue"/>
              </a:rPr>
              <a:t>Gerbaud</a:t>
            </a:r>
            <a:endParaRPr lang="fr-F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Claire </a:t>
            </a:r>
            <a:r>
              <a:rPr lang="fr-FR" sz="2000" dirty="0" err="1">
                <a:solidFill>
                  <a:schemeClr val="dk1"/>
                </a:solidFill>
                <a:latin typeface="Helvetica Neue"/>
                <a:ea typeface="Helvetica Neue"/>
                <a:cs typeface="Helvetica Neue"/>
                <a:sym typeface="Helvetica Neue"/>
              </a:rPr>
              <a:t>Graby</a:t>
            </a:r>
            <a:endParaRP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chemeClr val="dk1"/>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Marie </a:t>
            </a:r>
            <a:r>
              <a:rPr lang="fr-FR" sz="2000" i="0" u="none" strike="noStrike" cap="none" dirty="0" err="1">
                <a:solidFill>
                  <a:schemeClr val="dk1"/>
                </a:solidFill>
                <a:latin typeface="Helvetica Neue"/>
                <a:ea typeface="Helvetica Neue"/>
                <a:cs typeface="Helvetica Neue"/>
                <a:sym typeface="Helvetica Neue"/>
              </a:rPr>
              <a:t>Lepicard</a:t>
            </a:r>
            <a:endParaRPr lang="fr-F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chemeClr val="dk1"/>
              </a:buClr>
              <a:buSzPts val="2000"/>
              <a:buFont typeface="Helvetica Neue"/>
              <a:buChar char="•"/>
            </a:pPr>
            <a:r>
              <a:rPr lang="fr-FR" sz="2000" dirty="0">
                <a:solidFill>
                  <a:schemeClr val="dk1"/>
                </a:solidFill>
                <a:latin typeface="Helvetica Neue"/>
                <a:ea typeface="Helvetica Neue"/>
                <a:cs typeface="Helvetica Neue"/>
                <a:sym typeface="Helvetica Neue"/>
              </a:rPr>
              <a:t>Alain </a:t>
            </a:r>
            <a:r>
              <a:rPr lang="fr-FR" sz="2000" dirty="0" err="1">
                <a:solidFill>
                  <a:schemeClr val="dk1"/>
                </a:solidFill>
                <a:latin typeface="Helvetica Neue"/>
                <a:ea typeface="Helvetica Neue"/>
                <a:cs typeface="Helvetica Neue"/>
                <a:sym typeface="Helvetica Neue"/>
              </a:rPr>
              <a:t>Vicaud</a:t>
            </a: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chemeClr val="dk1"/>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Nicki </a:t>
            </a:r>
            <a:r>
              <a:rPr lang="fr-FR" sz="2000" i="0" u="none" strike="noStrike" cap="none" dirty="0" err="1">
                <a:solidFill>
                  <a:schemeClr val="dk1"/>
                </a:solidFill>
                <a:latin typeface="Helvetica Neue"/>
                <a:ea typeface="Helvetica Neue"/>
                <a:cs typeface="Helvetica Neue"/>
                <a:sym typeface="Helvetica Neue"/>
              </a:rPr>
              <a:t>Ganaye</a:t>
            </a:r>
            <a:endParaRPr lang="fr-F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chemeClr val="dk1"/>
              </a:buClr>
              <a:buSzPts val="2000"/>
              <a:buFont typeface="Helvetica Neue"/>
              <a:buChar char="•"/>
            </a:pPr>
            <a:endParaRPr lang="fr-F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chemeClr val="dk1"/>
              </a:buClr>
              <a:buSzPts val="2000"/>
              <a:buFont typeface="Helvetica Neue"/>
              <a:buChar char="•"/>
            </a:pPr>
            <a:endParaRPr lang="fr-FR" sz="2000" i="0" u="none" strike="noStrike" cap="none" dirty="0">
              <a:solidFill>
                <a:schemeClr val="dk1"/>
              </a:solidFill>
              <a:latin typeface="Helvetica Neue"/>
              <a:ea typeface="Helvetica Neue"/>
              <a:cs typeface="Helvetica Neue"/>
              <a:sym typeface="Helvetica Neue"/>
            </a:endParaRPr>
          </a:p>
          <a:p>
            <a:pPr marL="31750" marR="0" lvl="0" algn="l" rtl="0">
              <a:lnSpc>
                <a:spcPct val="64000"/>
              </a:lnSpc>
              <a:spcBef>
                <a:spcPts val="1000"/>
              </a:spcBef>
              <a:spcAft>
                <a:spcPts val="0"/>
              </a:spcAft>
              <a:buClr>
                <a:srgbClr val="404040"/>
              </a:buClr>
              <a:buSzPts val="2400"/>
            </a:pPr>
            <a:r>
              <a:rPr lang="fr-FR" sz="2400" b="1" i="0" u="sng" strike="noStrike" cap="none" dirty="0">
                <a:solidFill>
                  <a:schemeClr val="dk1"/>
                </a:solidFill>
                <a:latin typeface="Helvetica Neue"/>
                <a:ea typeface="Helvetica Neue"/>
                <a:cs typeface="Helvetica Neue"/>
                <a:sym typeface="Helvetica Neue"/>
              </a:rPr>
              <a:t>Ils sont en fin de mandat mais continuent (s’ils sont </a:t>
            </a:r>
            <a:r>
              <a:rPr lang="fr-FR" sz="2400" b="1" i="0" u="sng" strike="noStrike" cap="none" dirty="0" err="1">
                <a:solidFill>
                  <a:schemeClr val="dk1"/>
                </a:solidFill>
                <a:latin typeface="Helvetica Neue"/>
                <a:ea typeface="Helvetica Neue"/>
                <a:cs typeface="Helvetica Neue"/>
                <a:sym typeface="Helvetica Neue"/>
              </a:rPr>
              <a:t>ré-élus</a:t>
            </a:r>
            <a:r>
              <a:rPr lang="fr-FR" sz="2400" b="1" i="0" u="sng" strike="noStrike" cap="none" dirty="0">
                <a:solidFill>
                  <a:schemeClr val="dk1"/>
                </a:solidFill>
                <a:latin typeface="Helvetica Neue"/>
                <a:ea typeface="Helvetica Neue"/>
                <a:cs typeface="Helvetica Neue"/>
                <a:sym typeface="Helvetica Neue"/>
              </a:rPr>
              <a:t>)</a:t>
            </a:r>
            <a:endParaRPr lang="fr-FR" sz="9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Isabelle de Reynal</a:t>
            </a: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Eric Goetz</a:t>
            </a: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Valérie Michaud</a:t>
            </a: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Charles Tessier</a:t>
            </a:r>
            <a:endParaRPr i="0" u="none" strike="noStrike" cap="none" dirty="0">
              <a:solidFill>
                <a:schemeClr val="dk1"/>
              </a:solidFill>
              <a:latin typeface="Helvetica Neue"/>
              <a:ea typeface="Helvetica Neue"/>
              <a:cs typeface="Helvetica Neue"/>
              <a:sym typeface="Helvetica Neue"/>
            </a:endParaRPr>
          </a:p>
        </p:txBody>
      </p:sp>
      <p:sp>
        <p:nvSpPr>
          <p:cNvPr id="559" name="Google Shape;559;p36"/>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Les membres </a:t>
            </a:r>
            <a:r>
              <a:rPr lang="fr-FR" sz="2800">
                <a:solidFill>
                  <a:srgbClr val="FFFFFF"/>
                </a:solidFill>
                <a:latin typeface="Martel Sans Black"/>
                <a:ea typeface="Martel Sans Black"/>
                <a:cs typeface="Martel Sans Black"/>
                <a:sym typeface="Martel Sans Black"/>
              </a:rPr>
              <a:t>du conseil d’administration</a:t>
            </a:r>
            <a:endParaRPr sz="2800" b="0" strike="noStrike">
              <a:solidFill>
                <a:srgbClr val="000000"/>
              </a:solidFill>
              <a:latin typeface="Calibri"/>
              <a:ea typeface="Calibri"/>
              <a:cs typeface="Calibri"/>
              <a:sym typeface="Calibri"/>
            </a:endParaRPr>
          </a:p>
        </p:txBody>
      </p:sp>
      <p:sp>
        <p:nvSpPr>
          <p:cNvPr id="560" name="Google Shape;560;p36"/>
          <p:cNvSpPr txBox="1"/>
          <p:nvPr/>
        </p:nvSpPr>
        <p:spPr>
          <a:xfrm>
            <a:off x="4345549" y="1885424"/>
            <a:ext cx="4290451" cy="1657876"/>
          </a:xfrm>
          <a:prstGeom prst="rect">
            <a:avLst/>
          </a:prstGeom>
          <a:solidFill>
            <a:srgbClr val="FCE5CD"/>
          </a:solidFill>
          <a:ln>
            <a:noFill/>
          </a:ln>
        </p:spPr>
        <p:txBody>
          <a:bodyPr spcFirstLastPara="1" wrap="square" lIns="91425" tIns="90000" rIns="91425" bIns="91425" anchor="t" anchorCtr="0">
            <a:noAutofit/>
          </a:bodyPr>
          <a:lstStyle/>
          <a:p>
            <a:pPr marL="0" lvl="1" indent="228600" algn="ctr" rtl="0">
              <a:spcAft>
                <a:spcPts val="0"/>
              </a:spcAft>
              <a:buNone/>
            </a:pPr>
            <a:r>
              <a:rPr lang="fr-FR" sz="2900" dirty="0">
                <a:solidFill>
                  <a:schemeClr val="accent2"/>
                </a:solidFill>
              </a:rPr>
              <a:t>Un grand Merci pour votre engagement et votre énergie!</a:t>
            </a:r>
            <a:endParaRPr sz="1800" dirty="0">
              <a:solidFill>
                <a:schemeClr val="dk1"/>
              </a:solidFill>
            </a:endParaRPr>
          </a:p>
        </p:txBody>
      </p:sp>
      <p:sp>
        <p:nvSpPr>
          <p:cNvPr id="561" name="Google Shape;561;p36"/>
          <p:cNvSpPr txBox="1">
            <a:spLocks noGrp="1"/>
          </p:cNvSpPr>
          <p:nvPr>
            <p:ph type="sldNum" idx="12"/>
          </p:nvPr>
        </p:nvSpPr>
        <p:spPr>
          <a:xfrm>
            <a:off x="655308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6"/>
          <p:cNvSpPr/>
          <p:nvPr/>
        </p:nvSpPr>
        <p:spPr>
          <a:xfrm>
            <a:off x="507999" y="1372256"/>
            <a:ext cx="4064001" cy="5026079"/>
          </a:xfrm>
          <a:prstGeom prst="rect">
            <a:avLst/>
          </a:prstGeom>
          <a:noFill/>
          <a:ln>
            <a:noFill/>
          </a:ln>
        </p:spPr>
        <p:txBody>
          <a:bodyPr spcFirstLastPara="1" wrap="square" lIns="91425" tIns="45700" rIns="91425" bIns="45700" anchor="t" anchorCtr="0">
            <a:spAutoFit/>
          </a:bodyPr>
          <a:lstStyle/>
          <a:p>
            <a:pPr marL="0" marR="0" lvl="0" indent="0" algn="l" rtl="0">
              <a:lnSpc>
                <a:spcPct val="64000"/>
              </a:lnSpc>
              <a:spcBef>
                <a:spcPts val="0"/>
              </a:spcBef>
              <a:spcAft>
                <a:spcPts val="0"/>
              </a:spcAft>
              <a:buNone/>
            </a:pPr>
            <a:r>
              <a:rPr lang="fr-FR" sz="2400" b="1" u="sng" dirty="0">
                <a:solidFill>
                  <a:schemeClr val="dk1"/>
                </a:solidFill>
                <a:latin typeface="Helvetica Neue"/>
                <a:ea typeface="Helvetica Neue"/>
                <a:cs typeface="Helvetica Neue"/>
                <a:sym typeface="Helvetica Neue"/>
              </a:rPr>
              <a:t>Les membres qui restent :</a:t>
            </a:r>
            <a:endParaRPr sz="2400" b="1" u="sng" dirty="0">
              <a:solidFill>
                <a:schemeClr val="dk1"/>
              </a:solidFill>
              <a:latin typeface="Helvetica Neue"/>
              <a:ea typeface="Helvetica Neue"/>
              <a:cs typeface="Helvetica Neue"/>
              <a:sym typeface="Helvetica Neue"/>
            </a:endParaRPr>
          </a:p>
          <a:p>
            <a:pPr marL="0" marR="0" lvl="0" indent="0" algn="l" rtl="0">
              <a:lnSpc>
                <a:spcPct val="64000"/>
              </a:lnSpc>
              <a:spcBef>
                <a:spcPts val="0"/>
              </a:spcBef>
              <a:spcAft>
                <a:spcPts val="0"/>
              </a:spcAft>
              <a:buNone/>
            </a:pPr>
            <a:endParaRPr sz="2400" b="1" u="sng"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Sébastien de Monplanet</a:t>
            </a: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Catherine </a:t>
            </a:r>
            <a:r>
              <a:rPr lang="fr-FR" sz="2000" dirty="0" err="1">
                <a:solidFill>
                  <a:schemeClr val="dk1"/>
                </a:solidFill>
                <a:latin typeface="Helvetica Neue"/>
                <a:ea typeface="Helvetica Neue"/>
                <a:cs typeface="Helvetica Neue"/>
                <a:sym typeface="Helvetica Neue"/>
              </a:rPr>
              <a:t>Bellut</a:t>
            </a: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Ariane Bouet</a:t>
            </a:r>
          </a:p>
          <a:p>
            <a:pPr marL="671762" marR="0" lvl="1" indent="-233610" algn="l" rtl="0">
              <a:lnSpc>
                <a:spcPct val="64000"/>
              </a:lnSpc>
              <a:spcBef>
                <a:spcPts val="1000"/>
              </a:spcBef>
              <a:spcAft>
                <a:spcPts val="0"/>
              </a:spcAft>
              <a:buClr>
                <a:srgbClr val="404040"/>
              </a:buClr>
              <a:buSzPts val="2000"/>
              <a:buFont typeface="Helvetica Neue"/>
              <a:buChar char="•"/>
            </a:pPr>
            <a:r>
              <a:rPr lang="fr-FR" sz="2000" u="none" strike="noStrike" cap="none" dirty="0">
                <a:solidFill>
                  <a:schemeClr val="dk1"/>
                </a:solidFill>
                <a:latin typeface="Helvetica Neue"/>
                <a:ea typeface="Helvetica Neue"/>
                <a:cs typeface="Helvetica Neue"/>
                <a:sym typeface="Helvetica Neue"/>
              </a:rPr>
              <a:t>Isabelle de Reynal</a:t>
            </a:r>
            <a:r>
              <a:rPr lang="fr-FR" sz="2800" u="none" strike="noStrike" cap="none" baseline="30000" dirty="0">
                <a:solidFill>
                  <a:schemeClr val="dk1"/>
                </a:solidFill>
                <a:latin typeface="Helvetica Neue"/>
                <a:ea typeface="Helvetica Neue"/>
                <a:cs typeface="Helvetica Neue"/>
                <a:sym typeface="Helvetica Neue"/>
              </a:rPr>
              <a:t>(*)</a:t>
            </a:r>
            <a:endParaRPr lang="fr-FR" sz="2000" u="none" strike="noStrike" cap="none" baseline="30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Ananda </a:t>
            </a:r>
            <a:r>
              <a:rPr lang="fr-FR" sz="2000" dirty="0" err="1">
                <a:solidFill>
                  <a:schemeClr val="dk1"/>
                </a:solidFill>
                <a:latin typeface="Helvetica Neue"/>
                <a:ea typeface="Helvetica Neue"/>
                <a:cs typeface="Helvetica Neue"/>
                <a:sym typeface="Helvetica Neue"/>
              </a:rPr>
              <a:t>Hanus-Aragundi</a:t>
            </a: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Anne-Laure Bénéteau</a:t>
            </a: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Axelle </a:t>
            </a:r>
            <a:r>
              <a:rPr lang="fr-FR" sz="2000" dirty="0" err="1">
                <a:solidFill>
                  <a:schemeClr val="dk1"/>
                </a:solidFill>
                <a:latin typeface="Helvetica Neue"/>
                <a:ea typeface="Helvetica Neue"/>
                <a:cs typeface="Helvetica Neue"/>
                <a:sym typeface="Helvetica Neue"/>
              </a:rPr>
              <a:t>Desanges</a:t>
            </a: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Adeline </a:t>
            </a:r>
            <a:r>
              <a:rPr lang="fr-FR" sz="2000" dirty="0" err="1">
                <a:solidFill>
                  <a:schemeClr val="dk1"/>
                </a:solidFill>
                <a:latin typeface="Helvetica Neue"/>
                <a:ea typeface="Helvetica Neue"/>
                <a:cs typeface="Helvetica Neue"/>
                <a:sym typeface="Helvetica Neue"/>
              </a:rPr>
              <a:t>Forlani</a:t>
            </a: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Valérie Michaud</a:t>
            </a:r>
            <a:r>
              <a:rPr kumimoji="0" lang="fr-FR" sz="2800" b="0" i="0" u="none" strike="noStrike" kern="0" cap="none" spc="0" normalizeH="0" baseline="30000" noProof="0" dirty="0">
                <a:ln>
                  <a:noFill/>
                </a:ln>
                <a:solidFill>
                  <a:srgbClr val="000000"/>
                </a:solidFill>
                <a:effectLst/>
                <a:uLnTx/>
                <a:uFillTx/>
                <a:latin typeface="Helvetica Neue"/>
                <a:ea typeface="Helvetica Neue"/>
                <a:cs typeface="Helvetica Neue"/>
                <a:sym typeface="Helvetica Neue"/>
              </a:rPr>
              <a:t>(*)</a:t>
            </a:r>
            <a:endParaRPr kumimoji="0" lang="fr-FR" sz="2000" b="0" i="0" u="none" strike="noStrike" kern="0" cap="none" spc="0" normalizeH="0" baseline="30000" noProof="0" dirty="0">
              <a:ln>
                <a:noFill/>
              </a:ln>
              <a:solidFill>
                <a:schemeClr val="dk1"/>
              </a:solidFill>
              <a:effectLst/>
              <a:uLnTx/>
              <a:uFillTx/>
              <a:latin typeface="Helvetica Neue"/>
              <a:ea typeface="Helvetica Neue"/>
              <a:cs typeface="Helvetica Neue"/>
              <a:sym typeface="Helvetica Neue"/>
            </a:endParaRPr>
          </a:p>
          <a:p>
            <a:pPr marL="438152" marR="0" lvl="1" algn="l" rtl="0">
              <a:lnSpc>
                <a:spcPct val="64000"/>
              </a:lnSpc>
              <a:spcBef>
                <a:spcPts val="1000"/>
              </a:spcBef>
              <a:spcAft>
                <a:spcPts val="0"/>
              </a:spcAft>
              <a:buClr>
                <a:srgbClr val="404040"/>
              </a:buClr>
              <a:buSzPts val="2000"/>
            </a:pPr>
            <a:endParaRPr lang="fr-FR" sz="2800" baseline="30000" dirty="0">
              <a:latin typeface="Helvetica Neue"/>
              <a:ea typeface="Helvetica Neue"/>
              <a:cs typeface="Helvetica Neue"/>
              <a:sym typeface="Helvetica Neue"/>
            </a:endParaRPr>
          </a:p>
          <a:p>
            <a:pPr marL="438152" marR="0" lvl="1" algn="l" rtl="0">
              <a:lnSpc>
                <a:spcPct val="64000"/>
              </a:lnSpc>
              <a:spcBef>
                <a:spcPts val="1000"/>
              </a:spcBef>
              <a:spcAft>
                <a:spcPts val="0"/>
              </a:spcAft>
              <a:buClr>
                <a:srgbClr val="404040"/>
              </a:buClr>
              <a:buSzPts val="2000"/>
            </a:pPr>
            <a:endParaRPr lang="fr-FR" sz="2800" baseline="30000" dirty="0">
              <a:solidFill>
                <a:schemeClr val="dk1"/>
              </a:solidFill>
              <a:latin typeface="Helvetica Neue"/>
              <a:ea typeface="Helvetica Neue"/>
              <a:cs typeface="Helvetica Neue"/>
              <a:sym typeface="Helvetica Neue"/>
            </a:endParaRPr>
          </a:p>
          <a:p>
            <a:pPr marL="438152" marR="0" lvl="1" algn="l" rtl="0">
              <a:lnSpc>
                <a:spcPct val="64000"/>
              </a:lnSpc>
              <a:spcBef>
                <a:spcPts val="1000"/>
              </a:spcBef>
              <a:spcAft>
                <a:spcPts val="0"/>
              </a:spcAft>
              <a:buClr>
                <a:srgbClr val="404040"/>
              </a:buClr>
              <a:buSzPts val="2000"/>
            </a:pPr>
            <a:endParaRPr lang="fr-FR" sz="2800" baseline="30000" dirty="0">
              <a:solidFill>
                <a:schemeClr val="dk1"/>
              </a:solidFill>
              <a:latin typeface="Helvetica Neue"/>
              <a:ea typeface="Helvetica Neue"/>
              <a:cs typeface="Helvetica Neue"/>
              <a:sym typeface="Helvetica Neue"/>
            </a:endParaRPr>
          </a:p>
          <a:p>
            <a:pPr marL="438152" marR="0" lvl="1" algn="l" rtl="0">
              <a:lnSpc>
                <a:spcPct val="64000"/>
              </a:lnSpc>
              <a:spcBef>
                <a:spcPts val="1000"/>
              </a:spcBef>
              <a:spcAft>
                <a:spcPts val="0"/>
              </a:spcAft>
              <a:buClr>
                <a:srgbClr val="404040"/>
              </a:buClr>
              <a:buSzPts val="2000"/>
            </a:pPr>
            <a:endParaRPr lang="fr-FR" sz="2800" baseline="30000" dirty="0">
              <a:solidFill>
                <a:schemeClr val="dk1"/>
              </a:solidFill>
              <a:latin typeface="Helvetica Neue"/>
              <a:ea typeface="Helvetica Neue"/>
              <a:cs typeface="Helvetica Neue"/>
              <a:sym typeface="Helvetica Neue"/>
            </a:endParaRPr>
          </a:p>
          <a:p>
            <a:pPr marL="438152" marR="0" lvl="1" algn="l" rtl="0">
              <a:lnSpc>
                <a:spcPct val="64000"/>
              </a:lnSpc>
              <a:spcBef>
                <a:spcPts val="1000"/>
              </a:spcBef>
              <a:spcAft>
                <a:spcPts val="0"/>
              </a:spcAft>
              <a:buClr>
                <a:srgbClr val="404040"/>
              </a:buClr>
              <a:buSzPts val="2000"/>
            </a:pPr>
            <a:r>
              <a:rPr lang="fr-FR" sz="2400" i="1" baseline="30000" dirty="0">
                <a:solidFill>
                  <a:schemeClr val="dk1"/>
                </a:solidFill>
                <a:latin typeface="Helvetica Neue"/>
                <a:ea typeface="Helvetica Neue"/>
                <a:cs typeface="Helvetica Neue"/>
                <a:sym typeface="Helvetica Neue"/>
              </a:rPr>
              <a:t>(*) Sous réserve de </a:t>
            </a:r>
            <a:r>
              <a:rPr lang="fr-FR" sz="2400" i="1" baseline="30000" dirty="0" err="1">
                <a:solidFill>
                  <a:schemeClr val="dk1"/>
                </a:solidFill>
                <a:latin typeface="Helvetica Neue"/>
                <a:ea typeface="Helvetica Neue"/>
                <a:cs typeface="Helvetica Neue"/>
                <a:sym typeface="Helvetica Neue"/>
              </a:rPr>
              <a:t>ré-élection</a:t>
            </a:r>
            <a:endParaRPr lang="fr-FR" sz="1800" i="1" baseline="30000" dirty="0">
              <a:solidFill>
                <a:schemeClr val="dk1"/>
              </a:solidFill>
              <a:latin typeface="Helvetica Neue"/>
              <a:ea typeface="Helvetica Neue"/>
              <a:cs typeface="Helvetica Neue"/>
              <a:sym typeface="Helvetica Neue"/>
            </a:endParaRPr>
          </a:p>
        </p:txBody>
      </p:sp>
      <p:sp>
        <p:nvSpPr>
          <p:cNvPr id="559" name="Google Shape;559;p36"/>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a:solidFill>
                  <a:srgbClr val="FFFFFF"/>
                </a:solidFill>
                <a:latin typeface="Martel Sans Black"/>
                <a:ea typeface="Martel Sans Black"/>
                <a:cs typeface="Martel Sans Black"/>
                <a:sym typeface="Martel Sans Black"/>
              </a:rPr>
              <a:t>Les membres </a:t>
            </a:r>
            <a:r>
              <a:rPr lang="fr-FR" sz="2800">
                <a:solidFill>
                  <a:srgbClr val="FFFFFF"/>
                </a:solidFill>
                <a:latin typeface="Martel Sans Black"/>
                <a:ea typeface="Martel Sans Black"/>
                <a:cs typeface="Martel Sans Black"/>
                <a:sym typeface="Martel Sans Black"/>
              </a:rPr>
              <a:t>du conseil d’administration</a:t>
            </a:r>
            <a:endParaRPr sz="2800" b="0" strike="noStrike">
              <a:solidFill>
                <a:srgbClr val="000000"/>
              </a:solidFill>
              <a:latin typeface="Calibri"/>
              <a:ea typeface="Calibri"/>
              <a:cs typeface="Calibri"/>
              <a:sym typeface="Calibri"/>
            </a:endParaRPr>
          </a:p>
        </p:txBody>
      </p:sp>
      <p:sp>
        <p:nvSpPr>
          <p:cNvPr id="561" name="Google Shape;561;p36"/>
          <p:cNvSpPr txBox="1">
            <a:spLocks noGrp="1"/>
          </p:cNvSpPr>
          <p:nvPr>
            <p:ph type="sldNum" idx="12"/>
          </p:nvPr>
        </p:nvSpPr>
        <p:spPr>
          <a:xfrm>
            <a:off x="655308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31</a:t>
            </a:fld>
            <a:endParaRPr/>
          </a:p>
        </p:txBody>
      </p:sp>
      <p:sp>
        <p:nvSpPr>
          <p:cNvPr id="2" name="Google Shape;558;p36">
            <a:extLst>
              <a:ext uri="{FF2B5EF4-FFF2-40B4-BE49-F238E27FC236}">
                <a16:creationId xmlns:a16="http://schemas.microsoft.com/office/drawing/2014/main" id="{8894B5C1-5F64-F775-85A7-02B7FF87895E}"/>
              </a:ext>
            </a:extLst>
          </p:cNvPr>
          <p:cNvSpPr/>
          <p:nvPr/>
        </p:nvSpPr>
        <p:spPr>
          <a:xfrm>
            <a:off x="4572000" y="1372256"/>
            <a:ext cx="3812541" cy="4299983"/>
          </a:xfrm>
          <a:prstGeom prst="rect">
            <a:avLst/>
          </a:prstGeom>
          <a:noFill/>
          <a:ln>
            <a:noFill/>
          </a:ln>
        </p:spPr>
        <p:txBody>
          <a:bodyPr spcFirstLastPara="1" wrap="square" lIns="91425" tIns="45700" rIns="91425" bIns="45700" anchor="t" anchorCtr="0">
            <a:spAutoFit/>
          </a:bodyPr>
          <a:lstStyle/>
          <a:p>
            <a:pPr marL="0" marR="0" lvl="0" indent="0" algn="l" rtl="0">
              <a:lnSpc>
                <a:spcPct val="64000"/>
              </a:lnSpc>
              <a:spcBef>
                <a:spcPts val="0"/>
              </a:spcBef>
              <a:spcAft>
                <a:spcPts val="0"/>
              </a:spcAft>
              <a:buNone/>
            </a:pPr>
            <a:endParaRPr lang="fr-FR" sz="2400" b="1" u="sng" dirty="0">
              <a:solidFill>
                <a:schemeClr val="dk1"/>
              </a:solidFill>
              <a:latin typeface="Helvetica Neue"/>
              <a:ea typeface="Helvetica Neue"/>
              <a:cs typeface="Helvetica Neue"/>
              <a:sym typeface="Helvetica Neue"/>
            </a:endParaRPr>
          </a:p>
          <a:p>
            <a:pPr marL="0" marR="0" lvl="0" indent="0" algn="l" rtl="0">
              <a:lnSpc>
                <a:spcPct val="64000"/>
              </a:lnSpc>
              <a:spcBef>
                <a:spcPts val="0"/>
              </a:spcBef>
              <a:spcAft>
                <a:spcPts val="0"/>
              </a:spcAft>
              <a:buNone/>
            </a:pPr>
            <a:endParaRPr sz="2400" b="1" u="sng" dirty="0">
              <a:solidFill>
                <a:schemeClr val="dk1"/>
              </a:solidFill>
              <a:latin typeface="Helvetica Neue"/>
              <a:ea typeface="Helvetica Neue"/>
              <a:cs typeface="Helvetica Neue"/>
              <a:sym typeface="Helvetica Neue"/>
            </a:endParaRPr>
          </a:p>
          <a:p>
            <a:pPr marL="671762" lvl="1" indent="-233610">
              <a:lnSpc>
                <a:spcPct val="64000"/>
              </a:lnSpc>
              <a:spcBef>
                <a:spcPts val="1000"/>
              </a:spcBef>
              <a:buClr>
                <a:srgbClr val="404040"/>
              </a:buClr>
              <a:buSzPts val="2000"/>
              <a:buFont typeface="Helvetica Neue"/>
              <a:buChar char="•"/>
            </a:pPr>
            <a:r>
              <a:rPr lang="fr-FR" sz="2000" dirty="0" err="1">
                <a:solidFill>
                  <a:schemeClr val="dk1"/>
                </a:solidFill>
                <a:latin typeface="Helvetica Neue"/>
                <a:ea typeface="Helvetica Neue"/>
                <a:cs typeface="Helvetica Neue"/>
                <a:sym typeface="Helvetica Neue"/>
              </a:rPr>
              <a:t>Soizick</a:t>
            </a:r>
            <a:r>
              <a:rPr lang="fr-FR" sz="2000" dirty="0">
                <a:solidFill>
                  <a:schemeClr val="dk1"/>
                </a:solidFill>
                <a:latin typeface="Helvetica Neue"/>
                <a:ea typeface="Helvetica Neue"/>
                <a:cs typeface="Helvetica Neue"/>
                <a:sym typeface="Helvetica Neue"/>
              </a:rPr>
              <a:t> Samaran</a:t>
            </a:r>
          </a:p>
          <a:p>
            <a:pPr marL="671762" marR="0" lvl="1" indent="-233610" algn="l" rtl="0">
              <a:lnSpc>
                <a:spcPct val="64000"/>
              </a:lnSpc>
              <a:spcBef>
                <a:spcPts val="1000"/>
              </a:spcBef>
              <a:spcAft>
                <a:spcPts val="0"/>
              </a:spcAft>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Mathilde </a:t>
            </a:r>
            <a:r>
              <a:rPr lang="fr-FR" sz="2000" i="0" u="none" strike="noStrike" cap="none" dirty="0" err="1">
                <a:solidFill>
                  <a:schemeClr val="dk1"/>
                </a:solidFill>
                <a:latin typeface="Helvetica Neue"/>
                <a:ea typeface="Helvetica Neue"/>
                <a:cs typeface="Helvetica Neue"/>
                <a:sym typeface="Helvetica Neue"/>
              </a:rPr>
              <a:t>Quenedey</a:t>
            </a:r>
            <a:endParaRPr lang="fr-F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Eric Goetz</a:t>
            </a:r>
            <a:r>
              <a:rPr kumimoji="0" lang="fr-FR" sz="2800" b="0" i="0" u="none" strike="noStrike" kern="0" cap="none" spc="0" normalizeH="0" baseline="30000" noProof="0" dirty="0">
                <a:ln>
                  <a:noFill/>
                </a:ln>
                <a:solidFill>
                  <a:srgbClr val="000000"/>
                </a:solidFill>
                <a:effectLst/>
                <a:uLnTx/>
                <a:uFillTx/>
                <a:latin typeface="Helvetica Neue"/>
                <a:ea typeface="Helvetica Neue"/>
                <a:cs typeface="Helvetica Neue"/>
                <a:sym typeface="Helvetica Neue"/>
              </a:rPr>
              <a:t>(*)</a:t>
            </a: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Violaine Delamaire</a:t>
            </a:r>
          </a:p>
          <a:p>
            <a:pPr marL="671762" marR="0" lvl="1" indent="-233610" algn="l" rtl="0">
              <a:lnSpc>
                <a:spcPct val="64000"/>
              </a:lnSpc>
              <a:spcBef>
                <a:spcPts val="1000"/>
              </a:spcBef>
              <a:spcAft>
                <a:spcPts val="0"/>
              </a:spcAft>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Aude de Nadaillac</a:t>
            </a:r>
          </a:p>
          <a:p>
            <a:pPr marL="671762" lvl="1" indent="-233610">
              <a:lnSpc>
                <a:spcPct val="64000"/>
              </a:lnSpc>
              <a:spcBef>
                <a:spcPts val="1000"/>
              </a:spcBef>
              <a:buClr>
                <a:srgbClr val="404040"/>
              </a:buClr>
              <a:buSzPts val="2000"/>
              <a:buFont typeface="Helvetica Neue"/>
              <a:buChar char="•"/>
            </a:pPr>
            <a:r>
              <a:rPr lang="fr-FR" sz="2000" dirty="0">
                <a:solidFill>
                  <a:schemeClr val="dk1"/>
                </a:solidFill>
                <a:latin typeface="Helvetica Neue"/>
                <a:ea typeface="Helvetica Neue"/>
                <a:cs typeface="Helvetica Neue"/>
                <a:sym typeface="Helvetica Neue"/>
              </a:rPr>
              <a:t>Charles Tessier</a:t>
            </a:r>
            <a:r>
              <a:rPr kumimoji="0" lang="fr-FR" sz="2800" b="0" i="0" u="none" strike="noStrike" kern="0" cap="none" spc="0" normalizeH="0" baseline="30000" noProof="0" dirty="0">
                <a:ln>
                  <a:noFill/>
                </a:ln>
                <a:solidFill>
                  <a:srgbClr val="000000"/>
                </a:solidFill>
                <a:effectLst/>
                <a:uLnTx/>
                <a:uFillTx/>
                <a:latin typeface="Helvetica Neue"/>
                <a:ea typeface="Helvetica Neue"/>
                <a:cs typeface="Helvetica Neue"/>
                <a:sym typeface="Helvetica Neue"/>
              </a:rPr>
              <a:t>(*)</a:t>
            </a:r>
            <a:endParaRPr lang="fr-FR" sz="2000" dirty="0">
              <a:solidFill>
                <a:schemeClr val="dk1"/>
              </a:solidFill>
              <a:latin typeface="Helvetica Neue"/>
              <a:ea typeface="Helvetica Neue"/>
              <a:cs typeface="Helvetica Neue"/>
              <a:sym typeface="Helvetica Neue"/>
            </a:endParaRPr>
          </a:p>
          <a:p>
            <a:pPr marL="671762" lvl="1" indent="-233610">
              <a:lnSpc>
                <a:spcPct val="64000"/>
              </a:lnSpc>
              <a:spcBef>
                <a:spcPts val="1000"/>
              </a:spcBef>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Estelle </a:t>
            </a:r>
            <a:r>
              <a:rPr lang="fr-FR" sz="2000" i="0" u="none" strike="noStrike" cap="none" dirty="0" err="1">
                <a:solidFill>
                  <a:schemeClr val="dk1"/>
                </a:solidFill>
                <a:latin typeface="Helvetica Neue"/>
                <a:ea typeface="Helvetica Neue"/>
                <a:cs typeface="Helvetica Neue"/>
                <a:sym typeface="Helvetica Neue"/>
              </a:rPr>
              <a:t>Dufétel</a:t>
            </a:r>
            <a:endParaRPr lang="fr-FR" sz="2000" i="0" u="none" strike="noStrike" cap="none" dirty="0">
              <a:solidFill>
                <a:schemeClr val="dk1"/>
              </a:solidFill>
              <a:latin typeface="Helvetica Neue"/>
              <a:ea typeface="Helvetica Neue"/>
              <a:cs typeface="Helvetica Neue"/>
              <a:sym typeface="Helvetica Neue"/>
            </a:endParaRPr>
          </a:p>
          <a:p>
            <a:pPr marL="671762" lvl="1" indent="-233610">
              <a:lnSpc>
                <a:spcPct val="64000"/>
              </a:lnSpc>
              <a:spcBef>
                <a:spcPts val="1000"/>
              </a:spcBef>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Ignacio Marinas</a:t>
            </a:r>
          </a:p>
          <a:p>
            <a:pPr marL="671762" lvl="1" indent="-233610">
              <a:lnSpc>
                <a:spcPct val="64000"/>
              </a:lnSpc>
              <a:spcBef>
                <a:spcPts val="1000"/>
              </a:spcBef>
              <a:buClr>
                <a:srgbClr val="404040"/>
              </a:buClr>
              <a:buSzPts val="2000"/>
              <a:buFont typeface="Helvetica Neue"/>
              <a:buChar char="•"/>
            </a:pPr>
            <a:r>
              <a:rPr lang="fr-FR" sz="2000" i="0" u="none" strike="noStrike" cap="none" dirty="0">
                <a:solidFill>
                  <a:schemeClr val="dk1"/>
                </a:solidFill>
                <a:latin typeface="Helvetica Neue"/>
                <a:ea typeface="Helvetica Neue"/>
                <a:cs typeface="Helvetica Neue"/>
                <a:sym typeface="Helvetica Neue"/>
              </a:rPr>
              <a:t>Claire </a:t>
            </a:r>
            <a:r>
              <a:rPr lang="fr-FR" sz="2000" i="0" u="none" strike="noStrike" cap="none" dirty="0" err="1">
                <a:solidFill>
                  <a:schemeClr val="dk1"/>
                </a:solidFill>
                <a:latin typeface="Helvetica Neue"/>
                <a:ea typeface="Helvetica Neue"/>
                <a:cs typeface="Helvetica Neue"/>
                <a:sym typeface="Helvetica Neue"/>
              </a:rPr>
              <a:t>Chandesris</a:t>
            </a:r>
            <a:endParaRPr lang="fr-FR" sz="2000" i="0" u="none" strike="noStrike" cap="none"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endParaRPr lang="fr-FR" sz="2000" dirty="0">
              <a:solidFill>
                <a:schemeClr val="dk1"/>
              </a:solidFill>
              <a:latin typeface="Helvetica Neue"/>
              <a:ea typeface="Helvetica Neue"/>
              <a:cs typeface="Helvetica Neue"/>
              <a:sym typeface="Helvetica Neue"/>
            </a:endParaRPr>
          </a:p>
          <a:p>
            <a:pPr marL="671762" marR="0" lvl="1" indent="-233610" algn="l" rtl="0">
              <a:lnSpc>
                <a:spcPct val="64000"/>
              </a:lnSpc>
              <a:spcBef>
                <a:spcPts val="1000"/>
              </a:spcBef>
              <a:spcAft>
                <a:spcPts val="0"/>
              </a:spcAft>
              <a:buClr>
                <a:srgbClr val="404040"/>
              </a:buClr>
              <a:buSzPts val="2000"/>
              <a:buFont typeface="Helvetica Neue"/>
              <a:buChar char="•"/>
            </a:pPr>
            <a:endParaRPr lang="fr-FR" sz="20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8079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0" name="Google Shape;570;p37"/>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Les nouveaux membres élus</a:t>
            </a:r>
            <a:endParaRPr sz="2800" b="0" strike="noStrike" dirty="0">
              <a:solidFill>
                <a:srgbClr val="000000"/>
              </a:solidFill>
              <a:latin typeface="Calibri"/>
              <a:ea typeface="Calibri"/>
              <a:cs typeface="Calibri"/>
              <a:sym typeface="Calibri"/>
            </a:endParaRPr>
          </a:p>
        </p:txBody>
      </p:sp>
      <p:sp>
        <p:nvSpPr>
          <p:cNvPr id="571" name="Google Shape;571;p37"/>
          <p:cNvSpPr txBox="1">
            <a:spLocks noGrp="1"/>
          </p:cNvSpPr>
          <p:nvPr>
            <p:ph type="sldNum" idx="12"/>
          </p:nvPr>
        </p:nvSpPr>
        <p:spPr>
          <a:xfrm>
            <a:off x="662166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32</a:t>
            </a:fld>
            <a:endParaRPr/>
          </a:p>
        </p:txBody>
      </p:sp>
      <p:sp>
        <p:nvSpPr>
          <p:cNvPr id="2" name="Google Shape;558;p36">
            <a:extLst>
              <a:ext uri="{FF2B5EF4-FFF2-40B4-BE49-F238E27FC236}">
                <a16:creationId xmlns:a16="http://schemas.microsoft.com/office/drawing/2014/main" id="{E8B87432-6249-D56D-BD99-97D1AC1161DD}"/>
              </a:ext>
            </a:extLst>
          </p:cNvPr>
          <p:cNvSpPr/>
          <p:nvPr/>
        </p:nvSpPr>
        <p:spPr>
          <a:xfrm>
            <a:off x="521580" y="1145700"/>
            <a:ext cx="81648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dirty="0">
                <a:solidFill>
                  <a:schemeClr val="dk1"/>
                </a:solidFill>
                <a:latin typeface="Helvetica Neue"/>
                <a:ea typeface="Helvetica Neue"/>
                <a:cs typeface="Helvetica Neue"/>
                <a:sym typeface="Helvetica Neue"/>
              </a:rPr>
              <a:t>Suite au résultat des votes pour l’élection des nouveaux membres du CA Apel SJH, </a:t>
            </a:r>
          </a:p>
          <a:p>
            <a:pPr marL="0" marR="0" lvl="0" indent="0" algn="l" rtl="0">
              <a:spcBef>
                <a:spcPts val="0"/>
              </a:spcBef>
              <a:spcAft>
                <a:spcPts val="0"/>
              </a:spcAft>
              <a:buNone/>
            </a:pPr>
            <a:r>
              <a:rPr lang="fr-FR" sz="2400" b="1" u="sng" dirty="0">
                <a:solidFill>
                  <a:schemeClr val="dk1"/>
                </a:solidFill>
                <a:latin typeface="Helvetica Neue"/>
                <a:ea typeface="Helvetica Neue"/>
                <a:cs typeface="Helvetica Neue"/>
                <a:sym typeface="Helvetica Neue"/>
              </a:rPr>
              <a:t>Ils nous rejoignent :</a:t>
            </a:r>
            <a:endParaRPr sz="2400" b="1" u="sng"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u="sng" dirty="0">
              <a:solidFill>
                <a:schemeClr val="dk1"/>
              </a:solidFill>
              <a:latin typeface="Helvetica Neue"/>
              <a:ea typeface="Helvetica Neue"/>
              <a:cs typeface="Helvetica Neue"/>
              <a:sym typeface="Helvetica Neue"/>
            </a:endParaRPr>
          </a:p>
        </p:txBody>
      </p:sp>
      <p:sp>
        <p:nvSpPr>
          <p:cNvPr id="15" name="ZoneTexte 14">
            <a:extLst>
              <a:ext uri="{FF2B5EF4-FFF2-40B4-BE49-F238E27FC236}">
                <a16:creationId xmlns:a16="http://schemas.microsoft.com/office/drawing/2014/main" id="{099E1548-619D-9542-CAC8-9F43EAFABCFB}"/>
              </a:ext>
            </a:extLst>
          </p:cNvPr>
          <p:cNvSpPr txBox="1"/>
          <p:nvPr/>
        </p:nvSpPr>
        <p:spPr>
          <a:xfrm>
            <a:off x="961702" y="3589020"/>
            <a:ext cx="1191693" cy="523220"/>
          </a:xfrm>
          <a:prstGeom prst="rect">
            <a:avLst/>
          </a:prstGeom>
          <a:noFill/>
        </p:spPr>
        <p:txBody>
          <a:bodyPr wrap="square" rtlCol="0">
            <a:spAutoFit/>
          </a:bodyPr>
          <a:lstStyle/>
          <a:p>
            <a:pPr algn="ctr"/>
            <a:r>
              <a:rPr lang="fr-FR" b="1" dirty="0"/>
              <a:t>Isabelle</a:t>
            </a:r>
          </a:p>
          <a:p>
            <a:pPr algn="ctr"/>
            <a:r>
              <a:rPr lang="fr-FR" b="1" dirty="0"/>
              <a:t>de Reynal</a:t>
            </a:r>
          </a:p>
        </p:txBody>
      </p:sp>
      <p:sp>
        <p:nvSpPr>
          <p:cNvPr id="16" name="ZoneTexte 15">
            <a:extLst>
              <a:ext uri="{FF2B5EF4-FFF2-40B4-BE49-F238E27FC236}">
                <a16:creationId xmlns:a16="http://schemas.microsoft.com/office/drawing/2014/main" id="{3DAFC46B-7F8C-DA92-E43B-D597BC76A1CF}"/>
              </a:ext>
            </a:extLst>
          </p:cNvPr>
          <p:cNvSpPr txBox="1"/>
          <p:nvPr/>
        </p:nvSpPr>
        <p:spPr>
          <a:xfrm>
            <a:off x="2402098" y="3589020"/>
            <a:ext cx="1015194" cy="523220"/>
          </a:xfrm>
          <a:prstGeom prst="rect">
            <a:avLst/>
          </a:prstGeom>
          <a:noFill/>
        </p:spPr>
        <p:txBody>
          <a:bodyPr wrap="square" rtlCol="0">
            <a:spAutoFit/>
          </a:bodyPr>
          <a:lstStyle/>
          <a:p>
            <a:pPr algn="ctr"/>
            <a:r>
              <a:rPr lang="fr-FR" b="1" dirty="0"/>
              <a:t>Charles Tessier</a:t>
            </a:r>
          </a:p>
        </p:txBody>
      </p:sp>
      <p:sp>
        <p:nvSpPr>
          <p:cNvPr id="17" name="ZoneTexte 16">
            <a:extLst>
              <a:ext uri="{FF2B5EF4-FFF2-40B4-BE49-F238E27FC236}">
                <a16:creationId xmlns:a16="http://schemas.microsoft.com/office/drawing/2014/main" id="{EEE27D68-F1B4-A137-45AF-6AC200927B55}"/>
              </a:ext>
            </a:extLst>
          </p:cNvPr>
          <p:cNvSpPr txBox="1"/>
          <p:nvPr/>
        </p:nvSpPr>
        <p:spPr>
          <a:xfrm>
            <a:off x="3474722" y="3589020"/>
            <a:ext cx="1653916" cy="523220"/>
          </a:xfrm>
          <a:prstGeom prst="rect">
            <a:avLst/>
          </a:prstGeom>
          <a:noFill/>
        </p:spPr>
        <p:txBody>
          <a:bodyPr wrap="square" rtlCol="0">
            <a:spAutoFit/>
          </a:bodyPr>
          <a:lstStyle/>
          <a:p>
            <a:pPr algn="ctr"/>
            <a:r>
              <a:rPr lang="fr-FR" b="1" dirty="0"/>
              <a:t>Caroline </a:t>
            </a:r>
            <a:r>
              <a:rPr lang="fr-FR" b="1" dirty="0" err="1"/>
              <a:t>Coumert</a:t>
            </a:r>
            <a:endParaRPr lang="fr-FR" b="1" dirty="0"/>
          </a:p>
        </p:txBody>
      </p:sp>
      <p:sp>
        <p:nvSpPr>
          <p:cNvPr id="18" name="ZoneTexte 17">
            <a:extLst>
              <a:ext uri="{FF2B5EF4-FFF2-40B4-BE49-F238E27FC236}">
                <a16:creationId xmlns:a16="http://schemas.microsoft.com/office/drawing/2014/main" id="{0F079997-9FA0-EA28-1505-1B539EA8BAC8}"/>
              </a:ext>
            </a:extLst>
          </p:cNvPr>
          <p:cNvSpPr txBox="1"/>
          <p:nvPr/>
        </p:nvSpPr>
        <p:spPr>
          <a:xfrm>
            <a:off x="5071208" y="3606660"/>
            <a:ext cx="1373672" cy="523220"/>
          </a:xfrm>
          <a:prstGeom prst="rect">
            <a:avLst/>
          </a:prstGeom>
          <a:noFill/>
        </p:spPr>
        <p:txBody>
          <a:bodyPr wrap="square" rtlCol="0">
            <a:spAutoFit/>
          </a:bodyPr>
          <a:lstStyle/>
          <a:p>
            <a:pPr algn="ctr"/>
            <a:r>
              <a:rPr lang="fr-FR" b="1" dirty="0"/>
              <a:t>Etienne Dargnies</a:t>
            </a:r>
          </a:p>
        </p:txBody>
      </p:sp>
      <p:sp>
        <p:nvSpPr>
          <p:cNvPr id="19" name="ZoneTexte 18">
            <a:extLst>
              <a:ext uri="{FF2B5EF4-FFF2-40B4-BE49-F238E27FC236}">
                <a16:creationId xmlns:a16="http://schemas.microsoft.com/office/drawing/2014/main" id="{6D33D8F4-5621-ADD4-2ABA-A9336CA61596}"/>
              </a:ext>
            </a:extLst>
          </p:cNvPr>
          <p:cNvSpPr txBox="1"/>
          <p:nvPr/>
        </p:nvSpPr>
        <p:spPr>
          <a:xfrm>
            <a:off x="6444880" y="3589020"/>
            <a:ext cx="1653916" cy="523220"/>
          </a:xfrm>
          <a:prstGeom prst="rect">
            <a:avLst/>
          </a:prstGeom>
          <a:noFill/>
        </p:spPr>
        <p:txBody>
          <a:bodyPr wrap="square" rtlCol="0">
            <a:spAutoFit/>
          </a:bodyPr>
          <a:lstStyle/>
          <a:p>
            <a:pPr algn="ctr"/>
            <a:r>
              <a:rPr lang="fr-FR" b="1" dirty="0"/>
              <a:t>Amélie </a:t>
            </a:r>
            <a:r>
              <a:rPr lang="fr-FR" b="1" dirty="0" err="1"/>
              <a:t>Dumortier</a:t>
            </a:r>
            <a:endParaRPr lang="fr-FR" b="1" dirty="0"/>
          </a:p>
        </p:txBody>
      </p:sp>
      <p:sp>
        <p:nvSpPr>
          <p:cNvPr id="21" name="ZoneTexte 20">
            <a:extLst>
              <a:ext uri="{FF2B5EF4-FFF2-40B4-BE49-F238E27FC236}">
                <a16:creationId xmlns:a16="http://schemas.microsoft.com/office/drawing/2014/main" id="{F8F6BA08-0086-1362-271C-9B5C10CB9E16}"/>
              </a:ext>
            </a:extLst>
          </p:cNvPr>
          <p:cNvSpPr txBox="1"/>
          <p:nvPr/>
        </p:nvSpPr>
        <p:spPr>
          <a:xfrm>
            <a:off x="1106467" y="5399188"/>
            <a:ext cx="714674" cy="523220"/>
          </a:xfrm>
          <a:prstGeom prst="rect">
            <a:avLst/>
          </a:prstGeom>
          <a:noFill/>
        </p:spPr>
        <p:txBody>
          <a:bodyPr wrap="square" rtlCol="0">
            <a:spAutoFit/>
          </a:bodyPr>
          <a:lstStyle/>
          <a:p>
            <a:pPr algn="ctr"/>
            <a:r>
              <a:rPr lang="fr-FR" b="1" dirty="0"/>
              <a:t>Eric Goetz</a:t>
            </a:r>
          </a:p>
        </p:txBody>
      </p:sp>
      <p:sp>
        <p:nvSpPr>
          <p:cNvPr id="22" name="ZoneTexte 21">
            <a:extLst>
              <a:ext uri="{FF2B5EF4-FFF2-40B4-BE49-F238E27FC236}">
                <a16:creationId xmlns:a16="http://schemas.microsoft.com/office/drawing/2014/main" id="{A845D2BD-DABD-97A5-E7FE-B0A235904CBB}"/>
              </a:ext>
            </a:extLst>
          </p:cNvPr>
          <p:cNvSpPr txBox="1"/>
          <p:nvPr/>
        </p:nvSpPr>
        <p:spPr>
          <a:xfrm>
            <a:off x="2344668" y="5399188"/>
            <a:ext cx="1130054" cy="523220"/>
          </a:xfrm>
          <a:prstGeom prst="rect">
            <a:avLst/>
          </a:prstGeom>
          <a:noFill/>
        </p:spPr>
        <p:txBody>
          <a:bodyPr wrap="square" rtlCol="0">
            <a:spAutoFit/>
          </a:bodyPr>
          <a:lstStyle/>
          <a:p>
            <a:pPr algn="ctr"/>
            <a:r>
              <a:rPr lang="fr-FR" b="1" dirty="0"/>
              <a:t>Valérie Michaud</a:t>
            </a:r>
          </a:p>
        </p:txBody>
      </p:sp>
      <p:sp>
        <p:nvSpPr>
          <p:cNvPr id="23" name="ZoneTexte 22">
            <a:extLst>
              <a:ext uri="{FF2B5EF4-FFF2-40B4-BE49-F238E27FC236}">
                <a16:creationId xmlns:a16="http://schemas.microsoft.com/office/drawing/2014/main" id="{268262AF-8B2E-FB53-B8AC-DB7752819772}"/>
              </a:ext>
            </a:extLst>
          </p:cNvPr>
          <p:cNvSpPr txBox="1"/>
          <p:nvPr/>
        </p:nvSpPr>
        <p:spPr>
          <a:xfrm>
            <a:off x="3822329" y="5399188"/>
            <a:ext cx="958702" cy="523220"/>
          </a:xfrm>
          <a:prstGeom prst="rect">
            <a:avLst/>
          </a:prstGeom>
          <a:noFill/>
        </p:spPr>
        <p:txBody>
          <a:bodyPr wrap="square" rtlCol="0">
            <a:spAutoFit/>
          </a:bodyPr>
          <a:lstStyle/>
          <a:p>
            <a:pPr algn="ctr"/>
            <a:r>
              <a:rPr lang="fr-FR" b="1" dirty="0"/>
              <a:t>Diane Durand</a:t>
            </a:r>
          </a:p>
        </p:txBody>
      </p:sp>
      <p:sp>
        <p:nvSpPr>
          <p:cNvPr id="24" name="ZoneTexte 23">
            <a:extLst>
              <a:ext uri="{FF2B5EF4-FFF2-40B4-BE49-F238E27FC236}">
                <a16:creationId xmlns:a16="http://schemas.microsoft.com/office/drawing/2014/main" id="{8F77D949-59BB-CC63-4BF9-139CA29B80A8}"/>
              </a:ext>
            </a:extLst>
          </p:cNvPr>
          <p:cNvSpPr txBox="1"/>
          <p:nvPr/>
        </p:nvSpPr>
        <p:spPr>
          <a:xfrm>
            <a:off x="4908226" y="5399188"/>
            <a:ext cx="1653916" cy="523220"/>
          </a:xfrm>
          <a:prstGeom prst="rect">
            <a:avLst/>
          </a:prstGeom>
          <a:noFill/>
        </p:spPr>
        <p:txBody>
          <a:bodyPr wrap="square" rtlCol="0">
            <a:spAutoFit/>
          </a:bodyPr>
          <a:lstStyle/>
          <a:p>
            <a:pPr algn="ctr"/>
            <a:r>
              <a:rPr lang="fr-FR" b="1" dirty="0"/>
              <a:t>Véronique </a:t>
            </a:r>
            <a:r>
              <a:rPr lang="fr-FR" b="1" dirty="0" err="1"/>
              <a:t>Saudreau</a:t>
            </a:r>
            <a:endParaRPr lang="fr-FR" b="1" dirty="0"/>
          </a:p>
        </p:txBody>
      </p:sp>
      <p:sp>
        <p:nvSpPr>
          <p:cNvPr id="25" name="ZoneTexte 24">
            <a:extLst>
              <a:ext uri="{FF2B5EF4-FFF2-40B4-BE49-F238E27FC236}">
                <a16:creationId xmlns:a16="http://schemas.microsoft.com/office/drawing/2014/main" id="{359E8229-481D-2C03-64AB-40E5098127B4}"/>
              </a:ext>
            </a:extLst>
          </p:cNvPr>
          <p:cNvSpPr txBox="1"/>
          <p:nvPr/>
        </p:nvSpPr>
        <p:spPr>
          <a:xfrm>
            <a:off x="6708050" y="5399188"/>
            <a:ext cx="1287596" cy="523220"/>
          </a:xfrm>
          <a:prstGeom prst="rect">
            <a:avLst/>
          </a:prstGeom>
          <a:noFill/>
        </p:spPr>
        <p:txBody>
          <a:bodyPr wrap="square" rtlCol="0">
            <a:spAutoFit/>
          </a:bodyPr>
          <a:lstStyle/>
          <a:p>
            <a:pPr algn="ctr"/>
            <a:r>
              <a:rPr lang="fr-FR" b="1" dirty="0"/>
              <a:t>Anne-Cécile de Sazilly</a:t>
            </a:r>
          </a:p>
        </p:txBody>
      </p:sp>
      <p:sp>
        <p:nvSpPr>
          <p:cNvPr id="27" name="Espace réservé du contenu 5">
            <a:extLst>
              <a:ext uri="{FF2B5EF4-FFF2-40B4-BE49-F238E27FC236}">
                <a16:creationId xmlns:a16="http://schemas.microsoft.com/office/drawing/2014/main" id="{1312532A-FC6C-6B50-37CF-1A23BDD3CAAC}"/>
              </a:ext>
            </a:extLst>
          </p:cNvPr>
          <p:cNvSpPr txBox="1">
            <a:spLocks/>
          </p:cNvSpPr>
          <p:nvPr/>
        </p:nvSpPr>
        <p:spPr>
          <a:xfrm>
            <a:off x="169651" y="6072237"/>
            <a:ext cx="2999824" cy="346659"/>
          </a:xfrm>
          <a:prstGeom prst="rect">
            <a:avLst/>
          </a:prstGeom>
        </p:spPr>
        <p:txBody>
          <a:bodyPr wrap="square" lIns="0" tIns="0" rIns="0" bIns="0" numCol="1" anchor="ctr" anchorCtr="0">
            <a:noAutofit/>
          </a:bodyPr>
          <a:lstStyle>
            <a:defPPr>
              <a:defRPr lang="en-US"/>
            </a:defPPr>
            <a:lvl1pPr marL="0" marR="0" lvl="0" indent="0" algn="ctr" defTabSz="758825" latinLnBrk="0">
              <a:lnSpc>
                <a:spcPct val="100000"/>
              </a:lnSpc>
              <a:spcBef>
                <a:spcPts val="0"/>
              </a:spcBef>
              <a:buClr>
                <a:srgbClr val="0099FF"/>
              </a:buClr>
              <a:buSzPct val="90000"/>
              <a:buFont typeface="Wingdings" pitchFamily="2" charset="2"/>
              <a:buNone/>
              <a:tabLst/>
              <a:defRPr sz="1200" b="0" ker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fr-FR" altLang="fr-FR" sz="2000" b="1" i="1" dirty="0">
                <a:solidFill>
                  <a:schemeClr val="tx1"/>
                </a:solidFill>
              </a:rPr>
              <a:t>*</a:t>
            </a:r>
            <a:r>
              <a:rPr lang="fr-FR" altLang="fr-FR" sz="1400" b="1" i="1" dirty="0">
                <a:solidFill>
                  <a:schemeClr val="tx1"/>
                </a:solidFill>
              </a:rPr>
              <a:t> </a:t>
            </a:r>
            <a:r>
              <a:rPr lang="fr-FR" altLang="fr-FR" sz="1400" i="1" dirty="0">
                <a:solidFill>
                  <a:schemeClr val="tx1"/>
                </a:solidFill>
              </a:rPr>
              <a:t> Renouvellement de mandat</a:t>
            </a:r>
          </a:p>
        </p:txBody>
      </p:sp>
      <p:sp>
        <p:nvSpPr>
          <p:cNvPr id="28" name="TextBox 4">
            <a:extLst>
              <a:ext uri="{FF2B5EF4-FFF2-40B4-BE49-F238E27FC236}">
                <a16:creationId xmlns:a16="http://schemas.microsoft.com/office/drawing/2014/main" id="{2F2A9C5E-9B07-85D8-120D-D81211DD0499}"/>
              </a:ext>
            </a:extLst>
          </p:cNvPr>
          <p:cNvSpPr txBox="1"/>
          <p:nvPr/>
        </p:nvSpPr>
        <p:spPr>
          <a:xfrm>
            <a:off x="871136" y="3439191"/>
            <a:ext cx="324857" cy="646331"/>
          </a:xfrm>
          <a:prstGeom prst="rect">
            <a:avLst/>
          </a:prstGeom>
          <a:noFill/>
        </p:spPr>
        <p:txBody>
          <a:bodyPr wrap="square" rtlCol="0">
            <a:spAutoFit/>
          </a:bodyPr>
          <a:lstStyle/>
          <a:p>
            <a:r>
              <a:rPr lang="en-US" sz="3600" dirty="0"/>
              <a:t>*</a:t>
            </a:r>
          </a:p>
        </p:txBody>
      </p:sp>
      <p:sp>
        <p:nvSpPr>
          <p:cNvPr id="29" name="TextBox 4">
            <a:extLst>
              <a:ext uri="{FF2B5EF4-FFF2-40B4-BE49-F238E27FC236}">
                <a16:creationId xmlns:a16="http://schemas.microsoft.com/office/drawing/2014/main" id="{5C4CEF37-7B34-7CF2-D74A-911CEE367507}"/>
              </a:ext>
            </a:extLst>
          </p:cNvPr>
          <p:cNvSpPr txBox="1"/>
          <p:nvPr/>
        </p:nvSpPr>
        <p:spPr>
          <a:xfrm>
            <a:off x="2255512" y="3418066"/>
            <a:ext cx="324857" cy="646331"/>
          </a:xfrm>
          <a:prstGeom prst="rect">
            <a:avLst/>
          </a:prstGeom>
          <a:noFill/>
        </p:spPr>
        <p:txBody>
          <a:bodyPr wrap="square" rtlCol="0">
            <a:spAutoFit/>
          </a:bodyPr>
          <a:lstStyle/>
          <a:p>
            <a:r>
              <a:rPr lang="en-US" sz="3600" dirty="0"/>
              <a:t>*</a:t>
            </a:r>
          </a:p>
        </p:txBody>
      </p:sp>
      <p:sp>
        <p:nvSpPr>
          <p:cNvPr id="30" name="TextBox 4">
            <a:extLst>
              <a:ext uri="{FF2B5EF4-FFF2-40B4-BE49-F238E27FC236}">
                <a16:creationId xmlns:a16="http://schemas.microsoft.com/office/drawing/2014/main" id="{6DE828C9-8F51-4BC2-C88F-DE8090167E76}"/>
              </a:ext>
            </a:extLst>
          </p:cNvPr>
          <p:cNvSpPr txBox="1"/>
          <p:nvPr/>
        </p:nvSpPr>
        <p:spPr>
          <a:xfrm>
            <a:off x="929848" y="5249359"/>
            <a:ext cx="324857" cy="646331"/>
          </a:xfrm>
          <a:prstGeom prst="rect">
            <a:avLst/>
          </a:prstGeom>
          <a:noFill/>
        </p:spPr>
        <p:txBody>
          <a:bodyPr wrap="square" rtlCol="0">
            <a:spAutoFit/>
          </a:bodyPr>
          <a:lstStyle/>
          <a:p>
            <a:r>
              <a:rPr lang="en-US" sz="3600" dirty="0"/>
              <a:t>*</a:t>
            </a:r>
          </a:p>
        </p:txBody>
      </p:sp>
      <p:sp>
        <p:nvSpPr>
          <p:cNvPr id="31" name="TextBox 4">
            <a:extLst>
              <a:ext uri="{FF2B5EF4-FFF2-40B4-BE49-F238E27FC236}">
                <a16:creationId xmlns:a16="http://schemas.microsoft.com/office/drawing/2014/main" id="{6B3D6CD4-A2B7-63AC-BE4E-EB20C9275593}"/>
              </a:ext>
            </a:extLst>
          </p:cNvPr>
          <p:cNvSpPr txBox="1"/>
          <p:nvPr/>
        </p:nvSpPr>
        <p:spPr>
          <a:xfrm>
            <a:off x="2268774" y="5249359"/>
            <a:ext cx="324857" cy="646331"/>
          </a:xfrm>
          <a:prstGeom prst="rect">
            <a:avLst/>
          </a:prstGeom>
          <a:noFill/>
        </p:spPr>
        <p:txBody>
          <a:bodyPr wrap="square" rtlCol="0">
            <a:spAutoFit/>
          </a:bodyPr>
          <a:lstStyle/>
          <a:p>
            <a:r>
              <a:rPr lang="en-US" sz="3600" dirty="0"/>
              <a:t>*</a:t>
            </a:r>
          </a:p>
        </p:txBody>
      </p:sp>
      <p:pic>
        <p:nvPicPr>
          <p:cNvPr id="544" name="Image 543">
            <a:extLst>
              <a:ext uri="{FF2B5EF4-FFF2-40B4-BE49-F238E27FC236}">
                <a16:creationId xmlns:a16="http://schemas.microsoft.com/office/drawing/2014/main" id="{808BD006-DA3A-7797-11EE-D9A634F86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371" y="2390547"/>
            <a:ext cx="835224" cy="1115665"/>
          </a:xfrm>
          <a:prstGeom prst="rect">
            <a:avLst/>
          </a:prstGeom>
        </p:spPr>
      </p:pic>
      <p:pic>
        <p:nvPicPr>
          <p:cNvPr id="545" name="Image 544">
            <a:extLst>
              <a:ext uri="{FF2B5EF4-FFF2-40B4-BE49-F238E27FC236}">
                <a16:creationId xmlns:a16="http://schemas.microsoft.com/office/drawing/2014/main" id="{048E2C4D-8811-95B5-60C1-6319D5D302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1674" y="2384448"/>
            <a:ext cx="810838" cy="1127858"/>
          </a:xfrm>
          <a:prstGeom prst="rect">
            <a:avLst/>
          </a:prstGeom>
        </p:spPr>
      </p:pic>
      <p:pic>
        <p:nvPicPr>
          <p:cNvPr id="546" name="Image 545">
            <a:extLst>
              <a:ext uri="{FF2B5EF4-FFF2-40B4-BE49-F238E27FC236}">
                <a16:creationId xmlns:a16="http://schemas.microsoft.com/office/drawing/2014/main" id="{B0FE8C49-08BD-FC46-DA15-DCBFB5CB8F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3950" y="2402929"/>
            <a:ext cx="843784" cy="1063036"/>
          </a:xfrm>
          <a:prstGeom prst="rect">
            <a:avLst/>
          </a:prstGeom>
        </p:spPr>
      </p:pic>
      <p:pic>
        <p:nvPicPr>
          <p:cNvPr id="547" name="Image 546">
            <a:extLst>
              <a:ext uri="{FF2B5EF4-FFF2-40B4-BE49-F238E27FC236}">
                <a16:creationId xmlns:a16="http://schemas.microsoft.com/office/drawing/2014/main" id="{94D92CAB-A283-402B-F68F-D188864563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0223" y="4258385"/>
            <a:ext cx="829128" cy="1066892"/>
          </a:xfrm>
          <a:prstGeom prst="rect">
            <a:avLst/>
          </a:prstGeom>
        </p:spPr>
      </p:pic>
      <p:pic>
        <p:nvPicPr>
          <p:cNvPr id="548" name="Image 547">
            <a:extLst>
              <a:ext uri="{FF2B5EF4-FFF2-40B4-BE49-F238E27FC236}">
                <a16:creationId xmlns:a16="http://schemas.microsoft.com/office/drawing/2014/main" id="{4944ECF1-E213-42AA-75CA-F209F026294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1674" y="4258385"/>
            <a:ext cx="896417" cy="1042505"/>
          </a:xfrm>
          <a:prstGeom prst="rect">
            <a:avLst/>
          </a:prstGeom>
          <a:noFill/>
          <a:ln>
            <a:noFill/>
          </a:ln>
        </p:spPr>
      </p:pic>
      <p:pic>
        <p:nvPicPr>
          <p:cNvPr id="549" name="Image 548">
            <a:extLst>
              <a:ext uri="{FF2B5EF4-FFF2-40B4-BE49-F238E27FC236}">
                <a16:creationId xmlns:a16="http://schemas.microsoft.com/office/drawing/2014/main" id="{AC7B48CB-9CD6-2D17-B099-03AD966746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12803" y="4239038"/>
            <a:ext cx="859611" cy="1066892"/>
          </a:xfrm>
          <a:prstGeom prst="rect">
            <a:avLst/>
          </a:prstGeom>
        </p:spPr>
      </p:pic>
      <p:pic>
        <p:nvPicPr>
          <p:cNvPr id="550" name="Image 549">
            <a:extLst>
              <a:ext uri="{FF2B5EF4-FFF2-40B4-BE49-F238E27FC236}">
                <a16:creationId xmlns:a16="http://schemas.microsoft.com/office/drawing/2014/main" id="{1C5ED32A-44F7-86A6-F4E4-372747CC7F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4266" y="4187830"/>
            <a:ext cx="893646" cy="1103916"/>
          </a:xfrm>
          <a:prstGeom prst="rect">
            <a:avLst/>
          </a:prstGeom>
        </p:spPr>
      </p:pic>
      <p:pic>
        <p:nvPicPr>
          <p:cNvPr id="551" name="Image 550">
            <a:extLst>
              <a:ext uri="{FF2B5EF4-FFF2-40B4-BE49-F238E27FC236}">
                <a16:creationId xmlns:a16="http://schemas.microsoft.com/office/drawing/2014/main" id="{EBCD6E63-016E-7FDE-73F9-C6848AD829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712" y="2427058"/>
            <a:ext cx="829128" cy="1103472"/>
          </a:xfrm>
          <a:prstGeom prst="rect">
            <a:avLst/>
          </a:prstGeom>
        </p:spPr>
      </p:pic>
      <p:pic>
        <p:nvPicPr>
          <p:cNvPr id="553" name="Image 552">
            <a:extLst>
              <a:ext uri="{FF2B5EF4-FFF2-40B4-BE49-F238E27FC236}">
                <a16:creationId xmlns:a16="http://schemas.microsoft.com/office/drawing/2014/main" id="{193152D8-8659-5856-9A8D-3EEF637026A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61204" y="4174996"/>
            <a:ext cx="893646" cy="1175109"/>
          </a:xfrm>
          <a:prstGeom prst="rect">
            <a:avLst/>
          </a:prstGeom>
        </p:spPr>
      </p:pic>
      <p:pic>
        <p:nvPicPr>
          <p:cNvPr id="3" name="Image 2" descr="Une image contenant Visage humain, personne, sourire, habits&#10;&#10;Description générée automatiquement">
            <a:extLst>
              <a:ext uri="{FF2B5EF4-FFF2-40B4-BE49-F238E27FC236}">
                <a16:creationId xmlns:a16="http://schemas.microsoft.com/office/drawing/2014/main" id="{D72D18F7-2CE6-408D-54C6-7EFBCC1382A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107" r="7431" b="9055"/>
          <a:stretch/>
        </p:blipFill>
        <p:spPr bwMode="auto">
          <a:xfrm>
            <a:off x="5220080" y="2409886"/>
            <a:ext cx="940692" cy="112064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9" name="Image 8">
            <a:extLst>
              <a:ext uri="{FF2B5EF4-FFF2-40B4-BE49-F238E27FC236}">
                <a16:creationId xmlns:a16="http://schemas.microsoft.com/office/drawing/2014/main" id="{5E9AAAC7-7549-C6E7-F454-5258DF033D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290226">
            <a:off x="5105201" y="2842008"/>
            <a:ext cx="2423908" cy="3369470"/>
          </a:xfrm>
          <a:prstGeom prst="rect">
            <a:avLst/>
          </a:prstGeom>
        </p:spPr>
      </p:pic>
      <p:pic>
        <p:nvPicPr>
          <p:cNvPr id="10" name="Image 9">
            <a:extLst>
              <a:ext uri="{FF2B5EF4-FFF2-40B4-BE49-F238E27FC236}">
                <a16:creationId xmlns:a16="http://schemas.microsoft.com/office/drawing/2014/main" id="{66B10430-18D0-B9A5-64C3-2B6E4DFFAF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2282" y="2376196"/>
            <a:ext cx="2519435" cy="3502263"/>
          </a:xfrm>
          <a:prstGeom prst="rect">
            <a:avLst/>
          </a:prstGeom>
        </p:spPr>
      </p:pic>
      <p:sp>
        <p:nvSpPr>
          <p:cNvPr id="558" name="Google Shape;558;p36"/>
          <p:cNvSpPr/>
          <p:nvPr/>
        </p:nvSpPr>
        <p:spPr>
          <a:xfrm>
            <a:off x="1106879" y="1200952"/>
            <a:ext cx="7088431" cy="10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u="sng" dirty="0">
                <a:solidFill>
                  <a:schemeClr val="dk1"/>
                </a:solidFill>
                <a:latin typeface="Helvetica Neue"/>
                <a:ea typeface="Helvetica Neue"/>
                <a:cs typeface="Helvetica Neue"/>
                <a:sym typeface="Helvetica Neue"/>
              </a:rPr>
              <a:t>Le nouveau projet éducatif de Saint Jean Hulst</a:t>
            </a:r>
          </a:p>
          <a:p>
            <a:pPr marL="0" marR="0" lvl="0" indent="0" algn="ctr" rtl="0">
              <a:spcBef>
                <a:spcPts val="1200"/>
              </a:spcBef>
              <a:spcAft>
                <a:spcPts val="0"/>
              </a:spcAft>
              <a:buNone/>
            </a:pPr>
            <a:r>
              <a:rPr lang="fr-FR" sz="2800" b="1" kern="1200" dirty="0">
                <a:solidFill>
                  <a:srgbClr val="009999"/>
                </a:solidFill>
                <a:latin typeface="Calibri Light"/>
                <a:ea typeface="+mn-ea"/>
                <a:cs typeface="+mn-cs"/>
                <a:sym typeface="Helvetica Neue"/>
              </a:rPr>
              <a:t>« Recevoir pour mieux servir »</a:t>
            </a:r>
          </a:p>
        </p:txBody>
      </p:sp>
      <p:sp>
        <p:nvSpPr>
          <p:cNvPr id="559" name="Google Shape;559;p36"/>
          <p:cNvSpPr txBox="1">
            <a:spLocks noGrp="1"/>
          </p:cNvSpPr>
          <p:nvPr>
            <p:ph type="title"/>
          </p:nvPr>
        </p:nvSpPr>
        <p:spPr>
          <a:xfrm>
            <a:off x="371880" y="446400"/>
            <a:ext cx="7302960" cy="423360"/>
          </a:xfrm>
          <a:prstGeom prst="rect">
            <a:avLst/>
          </a:prstGeom>
          <a:noFill/>
          <a:ln>
            <a:noFill/>
          </a:ln>
        </p:spPr>
        <p:txBody>
          <a:bodyPr spcFirstLastPara="1" wrap="square" lIns="90000" tIns="45000" rIns="90000" bIns="45000" anchor="t" anchorCtr="0">
            <a:normAutofit fontScale="90000"/>
          </a:bodyPr>
          <a:lstStyle/>
          <a:p>
            <a:pPr marL="0" lvl="0" indent="0" algn="l" rtl="0">
              <a:lnSpc>
                <a:spcPct val="100000"/>
              </a:lnSpc>
              <a:spcBef>
                <a:spcPts val="0"/>
              </a:spcBef>
              <a:spcAft>
                <a:spcPts val="0"/>
              </a:spcAft>
              <a:buClr>
                <a:srgbClr val="FFFFFF"/>
              </a:buClr>
              <a:buSzPct val="100000"/>
              <a:buFont typeface="Martel Sans Black"/>
              <a:buNone/>
            </a:pPr>
            <a:r>
              <a:rPr lang="fr-FR" sz="2800" b="0" strike="noStrike" dirty="0">
                <a:solidFill>
                  <a:srgbClr val="FFFFFF"/>
                </a:solidFill>
                <a:latin typeface="Martel Sans Black"/>
                <a:ea typeface="Martel Sans Black"/>
                <a:cs typeface="Martel Sans Black"/>
                <a:sym typeface="Martel Sans Black"/>
              </a:rPr>
              <a:t>Intervention de Christel Lemerle</a:t>
            </a:r>
            <a:endParaRPr sz="2800" b="0" strike="noStrike" dirty="0">
              <a:solidFill>
                <a:srgbClr val="000000"/>
              </a:solidFill>
              <a:latin typeface="Calibri"/>
              <a:ea typeface="Calibri"/>
              <a:cs typeface="Calibri"/>
              <a:sym typeface="Calibri"/>
            </a:endParaRPr>
          </a:p>
        </p:txBody>
      </p:sp>
      <p:sp>
        <p:nvSpPr>
          <p:cNvPr id="561" name="Google Shape;561;p36"/>
          <p:cNvSpPr txBox="1">
            <a:spLocks noGrp="1"/>
          </p:cNvSpPr>
          <p:nvPr>
            <p:ph type="sldNum" idx="12"/>
          </p:nvPr>
        </p:nvSpPr>
        <p:spPr>
          <a:xfrm>
            <a:off x="6553080" y="6356520"/>
            <a:ext cx="2133300" cy="36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B8B8B"/>
              </a:buClr>
              <a:buSzPts val="1200"/>
              <a:buFont typeface="Calibri"/>
              <a:buNone/>
            </a:pPr>
            <a:fld id="{00000000-1234-1234-1234-123412341234}" type="slidenum">
              <a:rPr lang="fr-FR"/>
              <a:t>33</a:t>
            </a:fld>
            <a:endParaRPr/>
          </a:p>
        </p:txBody>
      </p:sp>
      <p:pic>
        <p:nvPicPr>
          <p:cNvPr id="7" name="Image 6">
            <a:extLst>
              <a:ext uri="{FF2B5EF4-FFF2-40B4-BE49-F238E27FC236}">
                <a16:creationId xmlns:a16="http://schemas.microsoft.com/office/drawing/2014/main" id="{3675B373-D6F8-380E-934E-05F2B34BD6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383788">
            <a:off x="1642321" y="2786111"/>
            <a:ext cx="2396687" cy="3401749"/>
          </a:xfrm>
          <a:prstGeom prst="rect">
            <a:avLst/>
          </a:prstGeom>
        </p:spPr>
      </p:pic>
    </p:spTree>
    <p:extLst>
      <p:ext uri="{BB962C8B-B14F-4D97-AF65-F5344CB8AC3E}">
        <p14:creationId xmlns:p14="http://schemas.microsoft.com/office/powerpoint/2010/main" val="248059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41"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639" name="Google Shape;639;p41"/>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fr-FR" sz="1800" b="0" i="0" u="none" strike="noStrike" cap="none">
                <a:solidFill>
                  <a:schemeClr val="dk1"/>
                </a:solidFill>
                <a:latin typeface="Arial"/>
                <a:ea typeface="Arial"/>
                <a:cs typeface="Arial"/>
                <a:sym typeface="Arial"/>
              </a:rPr>
              <a:t>Merci à tous pour votre confiance</a:t>
            </a:r>
            <a:endParaRPr sz="1800" b="0" i="0" u="none" strike="noStrike" cap="none">
              <a:solidFill>
                <a:schemeClr val="lt1"/>
              </a:solidFill>
              <a:latin typeface="Calibri"/>
              <a:ea typeface="Calibri"/>
              <a:cs typeface="Calibri"/>
              <a:sym typeface="Calibri"/>
            </a:endParaRPr>
          </a:p>
        </p:txBody>
      </p:sp>
      <p:sp>
        <p:nvSpPr>
          <p:cNvPr id="640" name="Google Shape;640;p41"/>
          <p:cNvSpPr/>
          <p:nvPr/>
        </p:nvSpPr>
        <p:spPr>
          <a:xfrm>
            <a:off x="712132" y="1451494"/>
            <a:ext cx="7719735" cy="4308338"/>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1" name="Google Shape;641;p41"/>
          <p:cNvSpPr txBox="1">
            <a:spLocks noGrp="1"/>
          </p:cNvSpPr>
          <p:nvPr>
            <p:ph type="title"/>
          </p:nvPr>
        </p:nvSpPr>
        <p:spPr>
          <a:xfrm>
            <a:off x="931374" y="1559464"/>
            <a:ext cx="7379400" cy="3686905"/>
          </a:xfrm>
          <a:prstGeom prst="rect">
            <a:avLst/>
          </a:prstGeom>
          <a:noFill/>
          <a:ln>
            <a:noFill/>
          </a:ln>
        </p:spPr>
        <p:txBody>
          <a:bodyPr spcFirstLastPara="1" wrap="square" lIns="90000" tIns="45000" rIns="90000" bIns="45000" anchor="ctr" anchorCtr="0">
            <a:noAutofit/>
          </a:bodyPr>
          <a:lstStyle/>
          <a:p>
            <a:pPr marL="0" lvl="0" indent="0" algn="l" rtl="0">
              <a:lnSpc>
                <a:spcPct val="100000"/>
              </a:lnSpc>
              <a:spcBef>
                <a:spcPts val="0"/>
              </a:spcBef>
              <a:spcAft>
                <a:spcPts val="0"/>
              </a:spcAft>
              <a:buClr>
                <a:schemeClr val="dk1"/>
              </a:buClr>
              <a:buSzPts val="2380"/>
              <a:buFont typeface="Arial"/>
              <a:buNone/>
            </a:pPr>
            <a:r>
              <a:rPr lang="fr-FR" sz="2000" b="1" dirty="0"/>
              <a:t>Nous sommes disponibles </a:t>
            </a:r>
            <a:endParaRPr sz="2000" b="1" dirty="0"/>
          </a:p>
          <a:p>
            <a:pPr marL="0" lvl="0" indent="0" algn="l" rtl="0">
              <a:lnSpc>
                <a:spcPct val="100000"/>
              </a:lnSpc>
              <a:spcBef>
                <a:spcPts val="0"/>
              </a:spcBef>
              <a:spcAft>
                <a:spcPts val="0"/>
              </a:spcAft>
              <a:buClr>
                <a:schemeClr val="dk1"/>
              </a:buClr>
              <a:buSzPts val="2380"/>
              <a:buFont typeface="Arial"/>
              <a:buNone/>
            </a:pPr>
            <a:r>
              <a:rPr lang="fr-FR" sz="2000" b="1" dirty="0"/>
              <a:t>par mail : </a:t>
            </a:r>
            <a:r>
              <a:rPr lang="fr-FR" sz="2000" b="1" u="sng" dirty="0">
                <a:solidFill>
                  <a:schemeClr val="hlink"/>
                </a:solidFill>
                <a:hlinkClick r:id="rId4"/>
              </a:rPr>
              <a:t>apel@apel-saint-jean-hulst.org</a:t>
            </a:r>
            <a:br>
              <a:rPr lang="fr-FR" sz="2000" b="1" dirty="0"/>
            </a:br>
            <a:br>
              <a:rPr lang="fr-FR" sz="2000" b="1" dirty="0"/>
            </a:br>
            <a:r>
              <a:rPr lang="fr-FR" sz="2000" b="1" dirty="0"/>
              <a:t>ou via les contacts indiqués sur </a:t>
            </a:r>
            <a:r>
              <a:rPr lang="fr-FR" sz="2000" b="1" dirty="0">
                <a:hlinkClick r:id="rId5"/>
              </a:rPr>
              <a:t>http://www.apel-saint-jean-hulst.org</a:t>
            </a:r>
            <a:br>
              <a:rPr lang="fr-FR" sz="2000" b="1" dirty="0"/>
            </a:br>
            <a:br>
              <a:rPr lang="fr-FR" sz="2000" b="1" dirty="0"/>
            </a:br>
            <a:r>
              <a:rPr lang="fr-FR" sz="2000" b="1" dirty="0"/>
              <a:t>N’hésitez surtout pas à nous faire part de vos idées, projets ou à nous contacter pour toute question.</a:t>
            </a:r>
            <a:br>
              <a:rPr lang="fr-FR" sz="2000" b="1" dirty="0"/>
            </a:br>
            <a:br>
              <a:rPr lang="fr-FR" sz="2000" b="1" dirty="0"/>
            </a:br>
            <a:r>
              <a:rPr lang="fr-FR" sz="2000" b="1" dirty="0"/>
              <a:t>Nous sommes là à vos côtés toute l’année.</a:t>
            </a:r>
            <a:endParaRPr sz="2000" b="1" dirty="0"/>
          </a:p>
          <a:p>
            <a:pPr marL="0" lvl="0" indent="0" algn="l" rtl="0">
              <a:lnSpc>
                <a:spcPct val="100000"/>
              </a:lnSpc>
              <a:spcBef>
                <a:spcPts val="0"/>
              </a:spcBef>
              <a:spcAft>
                <a:spcPts val="0"/>
              </a:spcAft>
              <a:buClr>
                <a:schemeClr val="dk1"/>
              </a:buClr>
              <a:buSzPts val="2380"/>
              <a:buFont typeface="Arial"/>
              <a:buNone/>
            </a:pPr>
            <a:endParaRPr sz="2000" b="1" dirty="0"/>
          </a:p>
          <a:p>
            <a:pPr marL="0" lvl="0" indent="0" algn="l" rtl="0">
              <a:lnSpc>
                <a:spcPct val="100000"/>
              </a:lnSpc>
              <a:spcBef>
                <a:spcPts val="0"/>
              </a:spcBef>
              <a:spcAft>
                <a:spcPts val="0"/>
              </a:spcAft>
              <a:buClr>
                <a:schemeClr val="dk1"/>
              </a:buClr>
              <a:buSzPts val="2380"/>
              <a:buFont typeface="Arial"/>
              <a:buNone/>
            </a:pPr>
            <a:r>
              <a:rPr lang="fr-FR" sz="2000" b="1" dirty="0"/>
              <a:t>Pour suivre nos actions : </a:t>
            </a:r>
            <a:r>
              <a:rPr lang="fr-FR" sz="2000" b="1" dirty="0">
                <a:hlinkClick r:id="rId5"/>
              </a:rPr>
              <a:t>http://www.apel-saint-jean-hulst.org</a:t>
            </a:r>
            <a:endParaRPr sz="2000" b="1" dirty="0"/>
          </a:p>
        </p:txBody>
      </p:sp>
      <p:sp>
        <p:nvSpPr>
          <p:cNvPr id="642" name="Google Shape;642;p41"/>
          <p:cNvSpPr/>
          <p:nvPr/>
        </p:nvSpPr>
        <p:spPr>
          <a:xfrm>
            <a:off x="8329680" y="6180120"/>
            <a:ext cx="297720" cy="297720"/>
          </a:xfrm>
          <a:prstGeom prst="ellipse">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3" name="Google Shape;643;p41"/>
          <p:cNvSpPr/>
          <p:nvPr/>
        </p:nvSpPr>
        <p:spPr>
          <a:xfrm>
            <a:off x="8265960" y="6143400"/>
            <a:ext cx="42048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fr-FR" sz="900" b="0" i="0" u="none" strike="noStrike" cap="none">
                <a:solidFill>
                  <a:srgbClr val="8B8B8B"/>
                </a:solidFill>
                <a:latin typeface="Calibri"/>
                <a:ea typeface="Calibri"/>
                <a:cs typeface="Calibri"/>
                <a:sym typeface="Calibri"/>
              </a:rPr>
              <a:t>34</a:t>
            </a:fld>
            <a:endParaRPr sz="900" b="0" i="0" u="none" strike="noStrike" cap="none">
              <a:solidFill>
                <a:srgbClr val="000000"/>
              </a:solidFill>
              <a:latin typeface="Arial"/>
              <a:ea typeface="Arial"/>
              <a:cs typeface="Arial"/>
              <a:sym typeface="Arial"/>
            </a:endParaRPr>
          </a:p>
        </p:txBody>
      </p:sp>
      <p:sp>
        <p:nvSpPr>
          <p:cNvPr id="644" name="Google Shape;644;p41"/>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B8B8B"/>
              </a:buClr>
              <a:buSzPts val="1200"/>
              <a:buFont typeface="Calibri"/>
              <a:buNone/>
            </a:pPr>
            <a:fld id="{00000000-1234-1234-1234-123412341234}" type="slidenum">
              <a:rPr lang="fr-FR" sz="1200" b="0" strike="noStrike">
                <a:solidFill>
                  <a:srgbClr val="8B8B8B"/>
                </a:solidFill>
                <a:latin typeface="Calibri"/>
                <a:ea typeface="Calibri"/>
                <a:cs typeface="Calibri"/>
                <a:sym typeface="Calibri"/>
              </a:rPr>
              <a:t>34</a:t>
            </a:fld>
            <a:endParaRPr/>
          </a:p>
        </p:txBody>
      </p:sp>
      <p:sp>
        <p:nvSpPr>
          <p:cNvPr id="647" name="Google Shape;647;p41"/>
          <p:cNvSpPr txBox="1"/>
          <p:nvPr/>
        </p:nvSpPr>
        <p:spPr>
          <a:xfrm>
            <a:off x="266400" y="481138"/>
            <a:ext cx="8596800" cy="1320900"/>
          </a:xfrm>
          <a:prstGeom prst="rect">
            <a:avLst/>
          </a:prstGeom>
          <a:noFill/>
          <a:ln>
            <a:noFill/>
          </a:ln>
        </p:spPr>
        <p:txBody>
          <a:bodyPr spcFirstLastPara="1" wrap="square" lIns="45675" tIns="45675" rIns="45675" bIns="45675" anchor="t" anchorCtr="0">
            <a:normAutofit fontScale="97500"/>
          </a:bodyPr>
          <a:lstStyle/>
          <a:p>
            <a:pPr marL="0" marR="0" lvl="0" indent="0" algn="l" rtl="0">
              <a:lnSpc>
                <a:spcPct val="100000"/>
              </a:lnSpc>
              <a:spcBef>
                <a:spcPts val="0"/>
              </a:spcBef>
              <a:spcAft>
                <a:spcPts val="0"/>
              </a:spcAft>
              <a:buClr>
                <a:schemeClr val="accent1"/>
              </a:buClr>
              <a:buSzPct val="83916"/>
              <a:buFont typeface="Trebuchet MS"/>
              <a:buNone/>
            </a:pPr>
            <a:r>
              <a:rPr lang="fr-FR" sz="4400" b="0" i="0" u="none" strike="noStrike" cap="none">
                <a:solidFill>
                  <a:schemeClr val="dk1"/>
                </a:solidFill>
                <a:latin typeface="Arial"/>
                <a:ea typeface="Arial"/>
                <a:cs typeface="Arial"/>
                <a:sym typeface="Arial"/>
              </a:rPr>
              <a:t>Merci à tous pour votre confiance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233" name="Google Shape;233;p4"/>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4"/>
          <p:cNvSpPr/>
          <p:nvPr/>
        </p:nvSpPr>
        <p:spPr>
          <a:xfrm>
            <a:off x="1799640" y="2017440"/>
            <a:ext cx="5443200" cy="2845080"/>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4"/>
          <p:cNvSpPr txBox="1">
            <a:spLocks noGrp="1"/>
          </p:cNvSpPr>
          <p:nvPr>
            <p:ph type="title"/>
          </p:nvPr>
        </p:nvSpPr>
        <p:spPr>
          <a:xfrm>
            <a:off x="1799640" y="2017440"/>
            <a:ext cx="5443200" cy="2845080"/>
          </a:xfrm>
          <a:prstGeom prst="rect">
            <a:avLst/>
          </a:prstGeom>
          <a:noFill/>
          <a:ln>
            <a:noFill/>
          </a:ln>
        </p:spPr>
        <p:txBody>
          <a:bodyPr spcFirstLastPara="1" wrap="square" lIns="90000" tIns="45000" rIns="90000" bIns="45000" anchor="ctr" anchorCtr="0">
            <a:normAutofit/>
          </a:bodyPr>
          <a:lstStyle/>
          <a:p>
            <a:pPr marL="0" lvl="0" indent="0" algn="ctr" rtl="0">
              <a:lnSpc>
                <a:spcPct val="100000"/>
              </a:lnSpc>
              <a:spcBef>
                <a:spcPts val="0"/>
              </a:spcBef>
              <a:spcAft>
                <a:spcPts val="0"/>
              </a:spcAft>
              <a:buClr>
                <a:srgbClr val="C40B74"/>
              </a:buClr>
              <a:buSzPts val="3200"/>
              <a:buFont typeface="Martel Sans Black"/>
              <a:buNone/>
            </a:pPr>
            <a:r>
              <a:rPr lang="fr-FR" sz="3200" b="0" strike="noStrike">
                <a:solidFill>
                  <a:srgbClr val="C40B74"/>
                </a:solidFill>
                <a:latin typeface="Martel Sans Black"/>
                <a:ea typeface="Martel Sans Black"/>
                <a:cs typeface="Martel Sans Black"/>
                <a:sym typeface="Martel Sans Black"/>
              </a:rPr>
              <a:t>L’Apel : </a:t>
            </a:r>
            <a:br>
              <a:rPr lang="fr-FR" sz="3200"/>
            </a:br>
            <a:r>
              <a:rPr lang="fr-FR" sz="3200" b="0" strike="noStrike">
                <a:solidFill>
                  <a:srgbClr val="C40B74"/>
                </a:solidFill>
                <a:latin typeface="Martel Sans Black"/>
                <a:ea typeface="Martel Sans Black"/>
                <a:cs typeface="Martel Sans Black"/>
                <a:sym typeface="Martel Sans Black"/>
              </a:rPr>
              <a:t>un mouvement </a:t>
            </a:r>
            <a:br>
              <a:rPr lang="fr-FR" sz="3200"/>
            </a:br>
            <a:r>
              <a:rPr lang="fr-FR" sz="3200" b="0" strike="noStrike">
                <a:solidFill>
                  <a:srgbClr val="C40B74"/>
                </a:solidFill>
                <a:latin typeface="Martel Sans Black"/>
                <a:ea typeface="Martel Sans Black"/>
                <a:cs typeface="Martel Sans Black"/>
                <a:sym typeface="Martel Sans Black"/>
              </a:rPr>
              <a:t>national</a:t>
            </a:r>
            <a:endParaRPr sz="3200" b="0" strike="noStrike">
              <a:solidFill>
                <a:srgbClr val="000000"/>
              </a:solidFill>
              <a:latin typeface="Calibri"/>
              <a:ea typeface="Calibri"/>
              <a:cs typeface="Calibri"/>
              <a:sym typeface="Calibri"/>
            </a:endParaRPr>
          </a:p>
        </p:txBody>
      </p:sp>
      <p:pic>
        <p:nvPicPr>
          <p:cNvPr id="236" name="Google Shape;236;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2280" y="153720"/>
            <a:ext cx="866520" cy="642960"/>
          </a:xfrm>
          <a:prstGeom prst="rect">
            <a:avLst/>
          </a:prstGeom>
          <a:noFill/>
          <a:ln>
            <a:noFill/>
          </a:ln>
        </p:spPr>
      </p:pic>
      <p:sp>
        <p:nvSpPr>
          <p:cNvPr id="237" name="Google Shape;237;p4"/>
          <p:cNvSpPr/>
          <p:nvPr/>
        </p:nvSpPr>
        <p:spPr>
          <a:xfrm>
            <a:off x="8329680" y="6180120"/>
            <a:ext cx="297720" cy="297720"/>
          </a:xfrm>
          <a:prstGeom prst="ellipse">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4"/>
          <p:cNvSpPr/>
          <p:nvPr/>
        </p:nvSpPr>
        <p:spPr>
          <a:xfrm>
            <a:off x="8265960" y="6143400"/>
            <a:ext cx="42048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fr-FR" sz="900" b="0" i="0" u="none" strike="noStrike" cap="none">
                <a:solidFill>
                  <a:srgbClr val="8B8B8B"/>
                </a:solidFill>
                <a:latin typeface="Calibri"/>
                <a:ea typeface="Calibri"/>
                <a:cs typeface="Calibri"/>
                <a:sym typeface="Calibri"/>
              </a:rPr>
              <a:t>4</a:t>
            </a:fld>
            <a:endParaRPr sz="900" b="0" i="0" u="none" strike="noStrike" cap="none">
              <a:solidFill>
                <a:srgbClr val="000000"/>
              </a:solidFill>
              <a:latin typeface="Arial"/>
              <a:ea typeface="Arial"/>
              <a:cs typeface="Arial"/>
              <a:sym typeface="Arial"/>
            </a:endParaRPr>
          </a:p>
        </p:txBody>
      </p:sp>
      <p:sp>
        <p:nvSpPr>
          <p:cNvPr id="239" name="Google Shape;239;p4"/>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FFFFFF"/>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240" name="Google Shape;240;p4"/>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B8B8B"/>
              </a:buClr>
              <a:buSzPts val="1200"/>
              <a:buFont typeface="Calibri"/>
              <a:buNone/>
            </a:pPr>
            <a:fld id="{00000000-1234-1234-1234-123412341234}" type="slidenum">
              <a:rPr lang="fr-FR" sz="1200" b="0" strike="noStrike">
                <a:solidFill>
                  <a:srgbClr val="8B8B8B"/>
                </a:solidFill>
                <a:latin typeface="Calibri"/>
                <a:ea typeface="Calibri"/>
                <a:cs typeface="Calibri"/>
                <a:sym typeface="Calibri"/>
              </a:r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Première association de parents d’élèves</a:t>
            </a:r>
          </a:p>
        </p:txBody>
      </p:sp>
      <p:sp>
        <p:nvSpPr>
          <p:cNvPr id="16" name="Sous-titre 2"/>
          <p:cNvSpPr>
            <a:spLocks noGrp="1"/>
          </p:cNvSpPr>
          <p:nvPr>
            <p:ph type="subTitle" idx="1"/>
          </p:nvPr>
        </p:nvSpPr>
        <p:spPr>
          <a:xfrm>
            <a:off x="865917" y="1319662"/>
            <a:ext cx="7405221" cy="4703445"/>
          </a:xfrm>
        </p:spPr>
        <p:txBody>
          <a:bodyPr>
            <a:normAutofit fontScale="62500" lnSpcReduction="20000"/>
          </a:bodyPr>
          <a:lstStyle/>
          <a:p>
            <a:pPr algn="l"/>
            <a:r>
              <a:rPr lang="fr-FR" sz="2400" b="1" dirty="0">
                <a:solidFill>
                  <a:schemeClr val="tx1"/>
                </a:solidFill>
                <a:latin typeface="Helvetica 45 Light"/>
                <a:cs typeface="Helvetica 45 Light"/>
              </a:rPr>
              <a:t>L’Apel c’est…</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b="1" dirty="0">
                <a:solidFill>
                  <a:schemeClr val="tx1"/>
                </a:solidFill>
                <a:latin typeface="Helvetica 45 Light"/>
                <a:cs typeface="Helvetica 45 Light"/>
              </a:rPr>
              <a:t>90 ans </a:t>
            </a:r>
            <a:r>
              <a:rPr lang="fr-FR" sz="2000" dirty="0">
                <a:solidFill>
                  <a:schemeClr val="tx1"/>
                </a:solidFill>
                <a:latin typeface="Helvetica 45 Light"/>
                <a:cs typeface="Helvetica 45 Light"/>
              </a:rPr>
              <a:t>d’histoire</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plus de </a:t>
            </a:r>
            <a:r>
              <a:rPr lang="fr-FR" sz="2000" b="1" dirty="0">
                <a:solidFill>
                  <a:schemeClr val="tx1"/>
                </a:solidFill>
                <a:latin typeface="Helvetica 45 Light"/>
                <a:cs typeface="Helvetica 45 Light"/>
              </a:rPr>
              <a:t>991 000 adhérents</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la </a:t>
            </a:r>
            <a:r>
              <a:rPr lang="fr-FR" sz="2000" b="1" dirty="0">
                <a:solidFill>
                  <a:schemeClr val="tx1"/>
                </a:solidFill>
                <a:latin typeface="Helvetica 45 Light"/>
                <a:cs typeface="Helvetica 45 Light"/>
              </a:rPr>
              <a:t>seule association</a:t>
            </a:r>
            <a:r>
              <a:rPr lang="fr-FR" sz="2000" dirty="0">
                <a:solidFill>
                  <a:schemeClr val="tx1"/>
                </a:solidFill>
                <a:latin typeface="Helvetica 45 Light"/>
                <a:cs typeface="Helvetica 45 Light"/>
              </a:rPr>
              <a:t> de parents </a:t>
            </a:r>
            <a:r>
              <a:rPr lang="fr-FR" sz="2000" b="1" dirty="0">
                <a:solidFill>
                  <a:schemeClr val="tx1"/>
                </a:solidFill>
                <a:latin typeface="Helvetica 45 Light"/>
                <a:cs typeface="Helvetica 45 Light"/>
              </a:rPr>
              <a:t>reconnue</a:t>
            </a:r>
            <a:r>
              <a:rPr lang="fr-FR" sz="2000" dirty="0">
                <a:solidFill>
                  <a:schemeClr val="tx1"/>
                </a:solidFill>
                <a:latin typeface="Helvetica 45 Light"/>
                <a:cs typeface="Helvetica 45 Light"/>
              </a:rPr>
              <a:t> par l’Enseignement catholique</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Une structure fédérale avec des rôles distincts : </a:t>
            </a:r>
          </a:p>
          <a:p>
            <a:pPr algn="l"/>
            <a:endParaRPr lang="fr-FR" sz="2000" b="1"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d’établissement</a:t>
            </a:r>
          </a:p>
          <a:p>
            <a:r>
              <a:rPr lang="fr-FR" sz="2000" dirty="0">
                <a:solidFill>
                  <a:schemeClr val="tx1"/>
                </a:solidFill>
                <a:latin typeface="Helvetica 45 Light"/>
                <a:cs typeface="Helvetica 45 Light"/>
              </a:rPr>
              <a:t> </a:t>
            </a:r>
          </a:p>
          <a:p>
            <a:r>
              <a:rPr lang="fr-FR" sz="2000" b="1" dirty="0">
                <a:solidFill>
                  <a:schemeClr val="tx1"/>
                </a:solidFill>
                <a:latin typeface="Helvetica 45 Light"/>
                <a:cs typeface="Helvetica 45 Light"/>
              </a:rPr>
              <a:t>Apel départementale</a:t>
            </a:r>
          </a:p>
          <a:p>
            <a:endParaRPr lang="fr-FR" sz="2000"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académique</a:t>
            </a:r>
          </a:p>
          <a:p>
            <a:endParaRPr lang="fr-FR" sz="2000" b="1"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nationale</a:t>
            </a: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5</a:t>
            </a:fld>
            <a:endParaRPr lang="fr-FR" sz="900" dirty="0"/>
          </a:p>
        </p:txBody>
      </p:sp>
    </p:spTree>
    <p:extLst>
      <p:ext uri="{BB962C8B-B14F-4D97-AF65-F5344CB8AC3E}">
        <p14:creationId xmlns:p14="http://schemas.microsoft.com/office/powerpoint/2010/main" val="360871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48082"/>
            <a:ext cx="7303448" cy="423699"/>
          </a:xfrm>
        </p:spPr>
        <p:txBody>
          <a:bodyPr>
            <a:normAutofit fontScale="90000"/>
          </a:bodyPr>
          <a:lstStyle/>
          <a:p>
            <a:pPr algn="l"/>
            <a:r>
              <a:rPr lang="fr-FR" sz="2800" dirty="0">
                <a:solidFill>
                  <a:schemeClr val="bg1"/>
                </a:solidFill>
                <a:latin typeface="Martel Sans Black"/>
                <a:cs typeface="Martel Sans Black"/>
              </a:rPr>
              <a:t>Cinq missions essentielles</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6</a:t>
            </a:fld>
            <a:endParaRPr lang="fr-FR" sz="900" dirty="0"/>
          </a:p>
        </p:txBody>
      </p:sp>
      <p:pic>
        <p:nvPicPr>
          <p:cNvPr id="3" name="Image 2">
            <a:extLst>
              <a:ext uri="{FF2B5EF4-FFF2-40B4-BE49-F238E27FC236}">
                <a16:creationId xmlns:a16="http://schemas.microsoft.com/office/drawing/2014/main" id="{BAB1BBDB-AA2E-D746-B930-4D157C20B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21" y="1113181"/>
            <a:ext cx="7674827" cy="5116551"/>
          </a:xfrm>
          <a:prstGeom prst="rect">
            <a:avLst/>
          </a:prstGeom>
        </p:spPr>
      </p:pic>
    </p:spTree>
    <p:extLst>
      <p:ext uri="{BB962C8B-B14F-4D97-AF65-F5344CB8AC3E}">
        <p14:creationId xmlns:p14="http://schemas.microsoft.com/office/powerpoint/2010/main" val="427846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58933" y="431089"/>
            <a:ext cx="7303448" cy="423699"/>
          </a:xfrm>
        </p:spPr>
        <p:txBody>
          <a:bodyPr>
            <a:normAutofit fontScale="90000"/>
          </a:bodyPr>
          <a:lstStyle/>
          <a:p>
            <a:pPr algn="l"/>
            <a:r>
              <a:rPr lang="fr-FR" sz="2800" dirty="0">
                <a:solidFill>
                  <a:schemeClr val="bg1"/>
                </a:solidFill>
                <a:latin typeface="Martel Sans Black"/>
                <a:cs typeface="Martel Sans Black"/>
              </a:rPr>
              <a:t>Accueillir et représenter tous les parents</a:t>
            </a:r>
          </a:p>
        </p:txBody>
      </p:sp>
      <p:sp>
        <p:nvSpPr>
          <p:cNvPr id="16" name="Sous-titre 2"/>
          <p:cNvSpPr>
            <a:spLocks noGrp="1"/>
          </p:cNvSpPr>
          <p:nvPr>
            <p:ph type="subTitle" idx="1"/>
          </p:nvPr>
        </p:nvSpPr>
        <p:spPr>
          <a:xfrm>
            <a:off x="679664" y="2113904"/>
            <a:ext cx="7675684" cy="3350725"/>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r>
              <a:rPr lang="fr-FR" sz="2400" dirty="0">
                <a:solidFill>
                  <a:schemeClr val="tx1"/>
                </a:solidFill>
                <a:latin typeface="Helvetica 45 Light"/>
                <a:cs typeface="Helvetica 45 Light"/>
              </a:rPr>
              <a:t>« Le mouvement des Apel représente les familles qui, dans la </a:t>
            </a:r>
            <a:r>
              <a:rPr lang="fr-FR" sz="2400" b="1" dirty="0">
                <a:solidFill>
                  <a:schemeClr val="tx1"/>
                </a:solidFill>
                <a:latin typeface="Helvetica 45 Light"/>
                <a:cs typeface="Helvetica 45 Light"/>
              </a:rPr>
              <a:t>diversité de leurs identités </a:t>
            </a:r>
            <a:r>
              <a:rPr lang="fr-FR" sz="2400" dirty="0">
                <a:solidFill>
                  <a:schemeClr val="tx1"/>
                </a:solidFill>
                <a:latin typeface="Helvetica 45 Light"/>
                <a:cs typeface="Helvetica 45 Light"/>
              </a:rPr>
              <a:t>sociales, culturelles, politiques, philosophiques ou religieuses, ont </a:t>
            </a:r>
            <a:r>
              <a:rPr lang="fr-FR" sz="2400" b="1" dirty="0">
                <a:solidFill>
                  <a:schemeClr val="tx1"/>
                </a:solidFill>
                <a:latin typeface="Helvetica 45 Light"/>
                <a:cs typeface="Helvetica 45 Light"/>
              </a:rPr>
              <a:t>librement</a:t>
            </a:r>
            <a:r>
              <a:rPr lang="fr-FR" sz="2400" dirty="0">
                <a:solidFill>
                  <a:schemeClr val="tx1"/>
                </a:solidFill>
                <a:latin typeface="Helvetica 45 Light"/>
                <a:cs typeface="Helvetica 45 Light"/>
              </a:rPr>
              <a:t> </a:t>
            </a:r>
            <a:r>
              <a:rPr lang="fr-FR" sz="2400" b="1" dirty="0">
                <a:solidFill>
                  <a:schemeClr val="tx1"/>
                </a:solidFill>
                <a:latin typeface="Helvetica 45 Light"/>
                <a:cs typeface="Helvetica 45 Light"/>
              </a:rPr>
              <a:t>choisi</a:t>
            </a:r>
            <a:r>
              <a:rPr lang="fr-FR" sz="2400" dirty="0">
                <a:solidFill>
                  <a:schemeClr val="tx1"/>
                </a:solidFill>
                <a:latin typeface="Helvetica 45 Light"/>
                <a:cs typeface="Helvetica 45 Light"/>
              </a:rPr>
              <a:t> de confier leurs enfants </a:t>
            </a:r>
            <a:br>
              <a:rPr lang="fr-FR" sz="2400" dirty="0">
                <a:solidFill>
                  <a:schemeClr val="tx1"/>
                </a:solidFill>
                <a:latin typeface="Helvetica 45 Light"/>
                <a:cs typeface="Helvetica 45 Light"/>
              </a:rPr>
            </a:br>
            <a:r>
              <a:rPr lang="fr-FR" sz="2400" dirty="0">
                <a:solidFill>
                  <a:schemeClr val="tx1"/>
                </a:solidFill>
                <a:latin typeface="Helvetica 45 Light"/>
                <a:cs typeface="Helvetica 45 Light"/>
              </a:rPr>
              <a:t>à un établissement catholique d’enseignement. »</a:t>
            </a:r>
          </a:p>
          <a:p>
            <a:br>
              <a:rPr lang="fr-FR" sz="1800" dirty="0">
                <a:solidFill>
                  <a:schemeClr val="tx1"/>
                </a:solidFill>
                <a:latin typeface="Helvetica 45 Light"/>
                <a:cs typeface="Helvetica 45 Light"/>
              </a:rPr>
            </a:br>
            <a:r>
              <a:rPr lang="fr-FR" sz="1800" b="1" dirty="0">
                <a:solidFill>
                  <a:schemeClr val="tx1"/>
                </a:solidFill>
                <a:latin typeface="Helvetica 45 Light"/>
                <a:cs typeface="Helvetica 45 Light"/>
              </a:rPr>
              <a:t>Projet du mouvement des Apel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7</a:t>
            </a:fld>
            <a:endParaRPr lang="fr-FR" sz="900" dirty="0"/>
          </a:p>
        </p:txBody>
      </p:sp>
    </p:spTree>
    <p:extLst>
      <p:ext uri="{BB962C8B-B14F-4D97-AF65-F5344CB8AC3E}">
        <p14:creationId xmlns:p14="http://schemas.microsoft.com/office/powerpoint/2010/main" val="418161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8" descr="/Volumes/GAIA_3To/APEL/MASQUES PPT/2018/Pag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600" cy="6857640"/>
          </a:xfrm>
          <a:prstGeom prst="rect">
            <a:avLst/>
          </a:prstGeom>
          <a:noFill/>
          <a:ln>
            <a:noFill/>
          </a:ln>
        </p:spPr>
      </p:pic>
      <p:sp>
        <p:nvSpPr>
          <p:cNvPr id="277" name="Google Shape;277;p8"/>
          <p:cNvSpPr/>
          <p:nvPr/>
        </p:nvSpPr>
        <p:spPr>
          <a:xfrm>
            <a:off x="-6120" y="0"/>
            <a:ext cx="9149760" cy="6857640"/>
          </a:xfrm>
          <a:prstGeom prst="rect">
            <a:avLst/>
          </a:prstGeom>
          <a:solidFill>
            <a:srgbClr val="20A69E">
              <a:alpha val="87843"/>
            </a:srgbClr>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8"/>
          <p:cNvSpPr/>
          <p:nvPr/>
        </p:nvSpPr>
        <p:spPr>
          <a:xfrm>
            <a:off x="1799640" y="2017440"/>
            <a:ext cx="5443200" cy="2845080"/>
          </a:xfrm>
          <a:prstGeom prst="rect">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9" name="Google Shape;279;p8"/>
          <p:cNvSpPr txBox="1">
            <a:spLocks noGrp="1"/>
          </p:cNvSpPr>
          <p:nvPr>
            <p:ph type="title"/>
          </p:nvPr>
        </p:nvSpPr>
        <p:spPr>
          <a:xfrm>
            <a:off x="1799640" y="2017440"/>
            <a:ext cx="5443200" cy="2845080"/>
          </a:xfrm>
          <a:prstGeom prst="rect">
            <a:avLst/>
          </a:prstGeom>
          <a:noFill/>
          <a:ln>
            <a:noFill/>
          </a:ln>
        </p:spPr>
        <p:txBody>
          <a:bodyPr spcFirstLastPara="1" wrap="square" lIns="90000" tIns="45000" rIns="90000" bIns="45000" anchor="ctr" anchorCtr="0">
            <a:normAutofit/>
          </a:bodyPr>
          <a:lstStyle/>
          <a:p>
            <a:pPr marL="0" lvl="0" indent="0" algn="ctr" rtl="0">
              <a:lnSpc>
                <a:spcPct val="100000"/>
              </a:lnSpc>
              <a:spcBef>
                <a:spcPts val="0"/>
              </a:spcBef>
              <a:spcAft>
                <a:spcPts val="0"/>
              </a:spcAft>
              <a:buClr>
                <a:srgbClr val="C40B74"/>
              </a:buClr>
              <a:buSzPts val="3200"/>
              <a:buFont typeface="Martel Sans Black"/>
              <a:buNone/>
            </a:pPr>
            <a:r>
              <a:rPr lang="fr-FR" sz="3200" b="0" strike="noStrike" dirty="0">
                <a:solidFill>
                  <a:srgbClr val="C40B74"/>
                </a:solidFill>
                <a:latin typeface="Martel Sans Black"/>
                <a:ea typeface="Martel Sans Black"/>
                <a:cs typeface="Martel Sans Black"/>
                <a:sym typeface="Martel Sans Black"/>
              </a:rPr>
              <a:t>Les services offerts </a:t>
            </a:r>
            <a:br>
              <a:rPr lang="fr-FR" sz="3200" dirty="0"/>
            </a:br>
            <a:r>
              <a:rPr lang="fr-FR" sz="3200" b="0" strike="noStrike" dirty="0">
                <a:solidFill>
                  <a:srgbClr val="C40B74"/>
                </a:solidFill>
                <a:latin typeface="Martel Sans Black"/>
                <a:ea typeface="Martel Sans Black"/>
                <a:cs typeface="Martel Sans Black"/>
                <a:sym typeface="Martel Sans Black"/>
              </a:rPr>
              <a:t>aux parents</a:t>
            </a:r>
            <a:br>
              <a:rPr lang="fr-FR" sz="3200" b="0" strike="noStrike" dirty="0">
                <a:solidFill>
                  <a:srgbClr val="C40B74"/>
                </a:solidFill>
                <a:latin typeface="Martel Sans Black"/>
                <a:ea typeface="Martel Sans Black"/>
                <a:cs typeface="Martel Sans Black"/>
                <a:sym typeface="Martel Sans Black"/>
              </a:rPr>
            </a:br>
            <a:r>
              <a:rPr lang="fr-FR" sz="3200" b="0" strike="noStrike" dirty="0">
                <a:solidFill>
                  <a:srgbClr val="C40B74"/>
                </a:solidFill>
                <a:latin typeface="Martel Sans Black"/>
                <a:ea typeface="Martel Sans Black"/>
                <a:cs typeface="Martel Sans Black"/>
                <a:sym typeface="Martel Sans Black"/>
              </a:rPr>
              <a:t>par l’Apel nationale</a:t>
            </a:r>
            <a:endParaRPr sz="3200" b="0" strike="noStrike" dirty="0">
              <a:solidFill>
                <a:srgbClr val="000000"/>
              </a:solidFill>
              <a:latin typeface="Calibri"/>
              <a:ea typeface="Calibri"/>
              <a:cs typeface="Calibri"/>
              <a:sym typeface="Calibri"/>
            </a:endParaRPr>
          </a:p>
        </p:txBody>
      </p:sp>
      <p:pic>
        <p:nvPicPr>
          <p:cNvPr id="280" name="Google Shape;280;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2280" y="153720"/>
            <a:ext cx="866520" cy="642960"/>
          </a:xfrm>
          <a:prstGeom prst="rect">
            <a:avLst/>
          </a:prstGeom>
          <a:noFill/>
          <a:ln>
            <a:noFill/>
          </a:ln>
        </p:spPr>
      </p:pic>
      <p:sp>
        <p:nvSpPr>
          <p:cNvPr id="281" name="Google Shape;281;p8"/>
          <p:cNvSpPr/>
          <p:nvPr/>
        </p:nvSpPr>
        <p:spPr>
          <a:xfrm>
            <a:off x="8329680" y="6180120"/>
            <a:ext cx="297720" cy="297720"/>
          </a:xfrm>
          <a:prstGeom prst="ellipse">
            <a:avLst/>
          </a:prstGeom>
          <a:solidFill>
            <a:schemeClr val="lt1"/>
          </a:solidFill>
          <a:ln>
            <a:noFill/>
          </a:ln>
          <a:effectLst>
            <a:outerShdw blurRad="39960" dist="23040" dir="5400000" rotWithShape="0">
              <a:srgbClr val="000000">
                <a:alpha val="34901"/>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2" name="Google Shape;282;p8"/>
          <p:cNvSpPr/>
          <p:nvPr/>
        </p:nvSpPr>
        <p:spPr>
          <a:xfrm>
            <a:off x="8265960" y="6143400"/>
            <a:ext cx="42048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fr-FR" sz="900" b="0" i="0" u="none" strike="noStrike" cap="none">
                <a:solidFill>
                  <a:srgbClr val="8B8B8B"/>
                </a:solidFill>
                <a:latin typeface="Calibri"/>
                <a:ea typeface="Calibri"/>
                <a:cs typeface="Calibri"/>
                <a:sym typeface="Calibri"/>
              </a:rPr>
              <a:t>8</a:t>
            </a:fld>
            <a:endParaRPr sz="900" b="0" i="0" u="none" strike="noStrike" cap="none">
              <a:solidFill>
                <a:srgbClr val="000000"/>
              </a:solidFill>
              <a:latin typeface="Arial"/>
              <a:ea typeface="Arial"/>
              <a:cs typeface="Arial"/>
              <a:sym typeface="Arial"/>
            </a:endParaRPr>
          </a:p>
        </p:txBody>
      </p:sp>
      <p:sp>
        <p:nvSpPr>
          <p:cNvPr id="283" name="Google Shape;283;p8"/>
          <p:cNvSpPr/>
          <p:nvPr/>
        </p:nvSpPr>
        <p:spPr>
          <a:xfrm>
            <a:off x="7387560" y="6229800"/>
            <a:ext cx="967320" cy="30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900" b="0" i="0" u="none" strike="noStrike" cap="none">
                <a:solidFill>
                  <a:srgbClr val="FFFFFF"/>
                </a:solidFill>
                <a:latin typeface="Martel Sans Black"/>
                <a:ea typeface="Martel Sans Black"/>
                <a:cs typeface="Martel Sans Black"/>
                <a:sym typeface="Martel Sans Black"/>
              </a:rPr>
              <a:t>www.apel.fr</a:t>
            </a:r>
            <a:endParaRPr sz="900" b="0" i="0" u="none" strike="noStrike" cap="none">
              <a:solidFill>
                <a:srgbClr val="000000"/>
              </a:solidFill>
              <a:latin typeface="Arial"/>
              <a:ea typeface="Arial"/>
              <a:cs typeface="Arial"/>
              <a:sym typeface="Arial"/>
            </a:endParaRPr>
          </a:p>
        </p:txBody>
      </p:sp>
      <p:sp>
        <p:nvSpPr>
          <p:cNvPr id="284" name="Google Shape;284;p8"/>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B8B8B"/>
              </a:buClr>
              <a:buSzPts val="1200"/>
              <a:buFont typeface="Calibri"/>
              <a:buNone/>
            </a:pPr>
            <a:fld id="{00000000-1234-1234-1234-123412341234}" type="slidenum">
              <a:rPr lang="fr-FR" sz="1200" b="0" strike="noStrike">
                <a:solidFill>
                  <a:srgbClr val="8B8B8B"/>
                </a:solidFill>
                <a:latin typeface="Calibri"/>
                <a:ea typeface="Calibri"/>
                <a:cs typeface="Calibri"/>
                <a:sym typeface="Calibri"/>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 magazine Famille &amp; éducation</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9</a:t>
            </a:fld>
            <a:endParaRPr lang="fr-FR" sz="900" dirty="0"/>
          </a:p>
        </p:txBody>
      </p:sp>
      <p:pic>
        <p:nvPicPr>
          <p:cNvPr id="6" name="Image 5">
            <a:extLst>
              <a:ext uri="{FF2B5EF4-FFF2-40B4-BE49-F238E27FC236}">
                <a16:creationId xmlns:a16="http://schemas.microsoft.com/office/drawing/2014/main" id="{065C3628-0FB7-31E7-9CCC-2B0E0C521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927" y="1235671"/>
            <a:ext cx="2754056" cy="3857699"/>
          </a:xfrm>
          <a:prstGeom prst="rect">
            <a:avLst/>
          </a:prstGeom>
          <a:ln w="38100" cap="sq">
            <a:solidFill>
              <a:srgbClr val="25D9CF"/>
            </a:solidFill>
            <a:prstDash val="solid"/>
            <a:miter lim="800000"/>
          </a:ln>
          <a:effectLst>
            <a:outerShdw blurRad="50800" dist="38100" dir="2700000" algn="tl" rotWithShape="0">
              <a:srgbClr val="000000">
                <a:alpha val="43000"/>
              </a:srgbClr>
            </a:outerShdw>
          </a:effectLst>
        </p:spPr>
      </p:pic>
      <p:pic>
        <p:nvPicPr>
          <p:cNvPr id="3" name="Image 2" descr="Une image contenant texte, dessin humoristique&#10;&#10;Description générée automatiquement">
            <a:extLst>
              <a:ext uri="{FF2B5EF4-FFF2-40B4-BE49-F238E27FC236}">
                <a16:creationId xmlns:a16="http://schemas.microsoft.com/office/drawing/2014/main" id="{35FC647A-16D1-8E02-8BF4-0AE0A59D14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3282" y="2247089"/>
            <a:ext cx="2754056" cy="3812448"/>
          </a:xfrm>
          <a:prstGeom prst="rect">
            <a:avLst/>
          </a:prstGeom>
        </p:spPr>
      </p:pic>
    </p:spTree>
    <p:extLst>
      <p:ext uri="{BB962C8B-B14F-4D97-AF65-F5344CB8AC3E}">
        <p14:creationId xmlns:p14="http://schemas.microsoft.com/office/powerpoint/2010/main" val="1810432467"/>
      </p:ext>
    </p:extLst>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2394</Words>
  <Application>Microsoft Office PowerPoint</Application>
  <PresentationFormat>Affichage à l'écran (4:3)</PresentationFormat>
  <Paragraphs>447</Paragraphs>
  <Slides>34</Slides>
  <Notes>34</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34</vt:i4>
      </vt:variant>
    </vt:vector>
  </HeadingPairs>
  <TitlesOfParts>
    <vt:vector size="48" baseType="lpstr">
      <vt:lpstr>Times New Roman</vt:lpstr>
      <vt:lpstr>Wingdings</vt:lpstr>
      <vt:lpstr>Arial</vt:lpstr>
      <vt:lpstr>Helvetica 45 Light</vt:lpstr>
      <vt:lpstr>Martel Sans Black</vt:lpstr>
      <vt:lpstr>Calibri</vt:lpstr>
      <vt:lpstr>Helvetica Neue</vt:lpstr>
      <vt:lpstr>Verdana</vt:lpstr>
      <vt:lpstr>Helvetica Neue Light</vt:lpstr>
      <vt:lpstr>Calibri Light</vt:lpstr>
      <vt:lpstr>Noto Sans Symbols</vt:lpstr>
      <vt:lpstr>Trebuchet MS</vt:lpstr>
      <vt:lpstr>Thème Office</vt:lpstr>
      <vt:lpstr>Thème Office</vt:lpstr>
      <vt:lpstr>Assemblée générale 5 octobre 2023</vt:lpstr>
      <vt:lpstr>Déroulement de l’assemblée générale</vt:lpstr>
      <vt:lpstr>Présentation PowerPoint</vt:lpstr>
      <vt:lpstr>L’Apel :  un mouvement  national</vt:lpstr>
      <vt:lpstr>Première association de parents d’élèves</vt:lpstr>
      <vt:lpstr>Cinq missions essentielles</vt:lpstr>
      <vt:lpstr>Accueillir et représenter tous les parents</vt:lpstr>
      <vt:lpstr>Les services offerts  aux parents par l’Apel nationale</vt:lpstr>
      <vt:lpstr>Le magazine Famille &amp; éducation</vt:lpstr>
      <vt:lpstr>Le service Information et conseil aux familles</vt:lpstr>
      <vt:lpstr>La plateforme téléphonique Apel service</vt:lpstr>
      <vt:lpstr>Le site www.apel.fr</vt:lpstr>
      <vt:lpstr>Les Rencontres parents-école</vt:lpstr>
      <vt:lpstr>Le réseau d’animation pastorale</vt:lpstr>
      <vt:lpstr>La cotisation à l’Apel</vt:lpstr>
      <vt:lpstr>La cotisation à l’Apel</vt:lpstr>
      <vt:lpstr>L’Apel Saint Jean Hulst</vt:lpstr>
      <vt:lpstr>Présentation PowerPoint</vt:lpstr>
      <vt:lpstr>Assemblée générale ordinaire</vt:lpstr>
      <vt:lpstr>Rapport d’activité</vt:lpstr>
      <vt:lpstr>Bilan sur les priorités définies à l’AG 2022</vt:lpstr>
      <vt:lpstr>Rapport d’activité</vt:lpstr>
      <vt:lpstr>Nos priorités pour 2023-2024</vt:lpstr>
      <vt:lpstr>Vote : approbation du rapport d’activité</vt:lpstr>
      <vt:lpstr>Rapport financier : compte de résultat</vt:lpstr>
      <vt:lpstr>Rapport financier : situation patrimoniale</vt:lpstr>
      <vt:lpstr>Rapport financier : Budget</vt:lpstr>
      <vt:lpstr>Rapport financier : cotisation 2024-2025</vt:lpstr>
      <vt:lpstr>Votes</vt:lpstr>
      <vt:lpstr>Les membres du conseil d’administration</vt:lpstr>
      <vt:lpstr>Les membres du conseil d’administration</vt:lpstr>
      <vt:lpstr>Les nouveaux membres élus</vt:lpstr>
      <vt:lpstr>Intervention de Christel Lemerle</vt:lpstr>
      <vt:lpstr>Nous sommes disponibles  par mail : apel@apel-saint-jean-hulst.org  ou via les contacts indiqués sur http://www.apel-saint-jean-hulst.org  N’hésitez surtout pas à nous faire part de vos idées, projets ou à nous contacter pour toute question.  Nous sommes là à vos côtés toute l’année.  Pour suivre nos actions : http://www.apel-saint-jean-hulst.org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30 septembre 2023</dc:title>
  <dc:creator>caroll richon</dc:creator>
  <cp:lastModifiedBy>DE MONPLANET Sebastien</cp:lastModifiedBy>
  <cp:revision>22</cp:revision>
  <cp:lastPrinted>2023-10-05T15:18:08Z</cp:lastPrinted>
  <dcterms:created xsi:type="dcterms:W3CDTF">2018-11-19T11:36:50Z</dcterms:created>
  <dcterms:modified xsi:type="dcterms:W3CDTF">2023-10-05T15:26:04Z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35</vt:i4>
  </property>
  <property fmtid="{D5CDD505-2E9C-101B-9397-08002B2CF9AE}" pid="3" name="PresentationFormat">
    <vt:lpwstr>Affichage à l'écran (4:3)</vt:lpwstr>
  </property>
  <property fmtid="{D5CDD505-2E9C-101B-9397-08002B2CF9AE}" pid="4" name="Slides">
    <vt:i4>36</vt:i4>
  </property>
  <property fmtid="{D5CDD505-2E9C-101B-9397-08002B2CF9AE}" pid="5" name="MSIP_Label_2d26f538-337a-4593-a7e6-123667b1a538_Enabled">
    <vt:lpwstr>true</vt:lpwstr>
  </property>
  <property fmtid="{D5CDD505-2E9C-101B-9397-08002B2CF9AE}" pid="6" name="MSIP_Label_2d26f538-337a-4593-a7e6-123667b1a538_SetDate">
    <vt:lpwstr>2023-10-03T07:27:00Z</vt:lpwstr>
  </property>
  <property fmtid="{D5CDD505-2E9C-101B-9397-08002B2CF9AE}" pid="7" name="MSIP_Label_2d26f538-337a-4593-a7e6-123667b1a538_Method">
    <vt:lpwstr>Standard</vt:lpwstr>
  </property>
  <property fmtid="{D5CDD505-2E9C-101B-9397-08002B2CF9AE}" pid="8" name="MSIP_Label_2d26f538-337a-4593-a7e6-123667b1a538_Name">
    <vt:lpwstr>C1 Interne</vt:lpwstr>
  </property>
  <property fmtid="{D5CDD505-2E9C-101B-9397-08002B2CF9AE}" pid="9" name="MSIP_Label_2d26f538-337a-4593-a7e6-123667b1a538_SiteId">
    <vt:lpwstr>e242425b-70fc-44dc-9ddf-c21e304e6c80</vt:lpwstr>
  </property>
  <property fmtid="{D5CDD505-2E9C-101B-9397-08002B2CF9AE}" pid="10" name="MSIP_Label_2d26f538-337a-4593-a7e6-123667b1a538_ActionId">
    <vt:lpwstr>06e9b70e-f2e8-4464-bd39-36446c2c7de8</vt:lpwstr>
  </property>
  <property fmtid="{D5CDD505-2E9C-101B-9397-08002B2CF9AE}" pid="11" name="MSIP_Label_2d26f538-337a-4593-a7e6-123667b1a538_ContentBits">
    <vt:lpwstr>0</vt:lpwstr>
  </property>
  <property fmtid="{D5CDD505-2E9C-101B-9397-08002B2CF9AE}" pid="12" name="oPPTimizDate">
    <vt:filetime>2023-10-04T10:00:28Z</vt:filetime>
  </property>
</Properties>
</file>